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27"/>
  </p:handoutMasterIdLst>
  <p:sldIdLst>
    <p:sldId id="256" r:id="rId3"/>
    <p:sldId id="257" r:id="rId5"/>
    <p:sldId id="258" r:id="rId6"/>
    <p:sldId id="281" r:id="rId7"/>
    <p:sldId id="280" r:id="rId8"/>
    <p:sldId id="259" r:id="rId9"/>
    <p:sldId id="260" r:id="rId10"/>
    <p:sldId id="261" r:id="rId11"/>
    <p:sldId id="262" r:id="rId12"/>
    <p:sldId id="266" r:id="rId13"/>
    <p:sldId id="263" r:id="rId14"/>
    <p:sldId id="269" r:id="rId15"/>
    <p:sldId id="272" r:id="rId16"/>
    <p:sldId id="264" r:id="rId17"/>
    <p:sldId id="275" r:id="rId18"/>
    <p:sldId id="274" r:id="rId19"/>
    <p:sldId id="279" r:id="rId20"/>
    <p:sldId id="276" r:id="rId21"/>
    <p:sldId id="270" r:id="rId22"/>
    <p:sldId id="267" r:id="rId23"/>
    <p:sldId id="268" r:id="rId24"/>
    <p:sldId id="278" r:id="rId25"/>
    <p:sldId id="300" r:id="rId26"/>
  </p:sldIdLst>
  <p:sldSz cx="9144000" cy="6858000" type="screen4x3"/>
  <p:notesSz cx="6797675" cy="9928225"/>
  <p:custDataLst>
    <p:tags r:id="rId31"/>
  </p:custDataLst>
  <p:defaultTextStyle>
    <a:defPPr>
      <a:defRPr lang="en-US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F5C49"/>
    <a:srgbClr val="763B00"/>
    <a:srgbClr val="732603"/>
    <a:srgbClr val="970303"/>
    <a:srgbClr val="0F2D45"/>
    <a:srgbClr val="00192A"/>
    <a:srgbClr val="0D263B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中度样式 4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716"/>
  </p:normalViewPr>
  <p:slideViewPr>
    <p:cSldViewPr showGuides="1">
      <p:cViewPr varScale="1">
        <p:scale>
          <a:sx n="81" d="100"/>
          <a:sy n="81" d="100"/>
        </p:scale>
        <p:origin x="402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199" cy="76199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1" Type="http://schemas.openxmlformats.org/officeDocument/2006/relationships/tags" Target="tags/tag2.xml"/><Relationship Id="rId30" Type="http://schemas.openxmlformats.org/officeDocument/2006/relationships/tableStyles" Target="tableStyles.xml"/><Relationship Id="rId3" Type="http://schemas.openxmlformats.org/officeDocument/2006/relationships/slide" Target="slides/slide1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handoutMaster" Target="handoutMasters/handoutMaster1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120D8BA-D038-42FC-80D9-7087C161B5C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06D4FE7-DAA3-481C-8446-C01C3E4C83A8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defRPr sz="1200">
                <a:latin typeface="Arial" panose="020B0604020202020204" pitchFamily="34" charset="0"/>
                <a:ea typeface="+mn-ea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defRPr sz="1200">
                <a:latin typeface="Arial" panose="020B0604020202020204" pitchFamily="34" charset="0"/>
                <a:ea typeface="+mn-ea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F06756A-376F-4DAA-A001-B5F9B7158615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77" name="备注占位符 4"/>
          <p:cNvSpPr>
            <a:spLocks noGrp="1"/>
          </p:cNvSpPr>
          <p:nvPr>
            <p:ph type="body" sz="quarter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t" anchorCtr="0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0"/>
            <a:r>
              <a:rPr lang="zh-CN" altLang="en-US" dirty="0"/>
              <a:t>第二级</a:t>
            </a:r>
            <a:endParaRPr lang="zh-CN" altLang="en-US" dirty="0"/>
          </a:p>
          <a:p>
            <a:pPr lvl="2" indent="0"/>
            <a:r>
              <a:rPr lang="zh-CN" altLang="en-US" dirty="0"/>
              <a:t>第三级</a:t>
            </a:r>
            <a:endParaRPr lang="zh-CN" altLang="en-US" dirty="0"/>
          </a:p>
          <a:p>
            <a:pPr lvl="3" indent="0"/>
            <a:r>
              <a:rPr lang="zh-CN" altLang="en-US" dirty="0"/>
              <a:t>第四级</a:t>
            </a:r>
            <a:endParaRPr lang="zh-CN" altLang="en-US" dirty="0"/>
          </a:p>
          <a:p>
            <a:pPr lvl="4" indent="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defRPr sz="1200">
                <a:latin typeface="Arial" panose="020B0604020202020204" pitchFamily="34" charset="0"/>
                <a:ea typeface="+mn-ea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0" hangingPunct="0">
              <a:defRPr sz="1200" smtClean="0"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EE81894-47E5-40FD-8B67-004796BD8CE1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1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>
            <a:solidFill>
              <a:srgbClr val="000000"/>
            </a:solidFill>
            <a:miter/>
          </a:ln>
        </p:spPr>
      </p:sp>
      <p:sp>
        <p:nvSpPr>
          <p:cNvPr id="5122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p>
            <a:pPr lvl="0" eaLnBrk="1" hangingPunct="1">
              <a:spcBef>
                <a:spcPct val="0"/>
              </a:spcBef>
            </a:pPr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5123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p>
            <a:pPr lvl="0" algn="r" eaLnBrk="0" hangingPunct="0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6BF1EF4-8B64-4110-B9F2-FAC4589C562B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6BF1EF4-8B64-4110-B9F2-FAC4589C562B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6BF1EF4-8B64-4110-B9F2-FAC4589C562B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6BF1EF4-8B64-4110-B9F2-FAC4589C562B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6BF1EF4-8B64-4110-B9F2-FAC4589C562B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6BF1EF4-8B64-4110-B9F2-FAC4589C562B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6BF1EF4-8B64-4110-B9F2-FAC4589C562B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6BF1EF4-8B64-4110-B9F2-FAC4589C562B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6BF1EF4-8B64-4110-B9F2-FAC4589C562B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6BF1EF4-8B64-4110-B9F2-FAC4589C562B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6BF1EF4-8B64-4110-B9F2-FAC4589C562B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Rectangle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400"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6BF1EF4-8B64-4110-B9F2-FAC4589C562B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.jpeg"/><Relationship Id="rId1" Type="http://schemas.openxmlformats.org/officeDocument/2006/relationships/tags" Target="../tags/tag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1" name="图片 20" descr="未标题-1.jp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0" y="6400800"/>
            <a:ext cx="9144000" cy="457200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</p:pic>
      <p:sp>
        <p:nvSpPr>
          <p:cNvPr id="4098" name="标题 1"/>
          <p:cNvSpPr>
            <a:spLocks noGrp="1"/>
          </p:cNvSpPr>
          <p:nvPr>
            <p:ph type="ctrTitle"/>
          </p:nvPr>
        </p:nvSpPr>
        <p:spPr>
          <a:xfrm>
            <a:off x="-231775" y="1384300"/>
            <a:ext cx="9144000" cy="1470025"/>
          </a:xfrm>
          <a:ln/>
        </p:spPr>
        <p:txBody>
          <a:bodyPr vert="horz" wrap="square" lIns="91440" tIns="45720" rIns="91440" bIns="45720" anchor="ctr" anchorCtr="0"/>
          <a:p>
            <a:pPr eaLnBrk="1" hangingPunct="1">
              <a:buClrTx/>
              <a:buSzTx/>
              <a:buFontTx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项目名称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" y="4876800"/>
            <a:ext cx="2971800" cy="381000"/>
          </a:xfrm>
          <a:ln w="3175"/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承担科室</a:t>
            </a:r>
            <a:endParaRPr kumimoji="0" lang="zh-CN" altLang="en-US" sz="1600" b="1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4100" name="副标题 2"/>
          <p:cNvSpPr txBox="1"/>
          <p:nvPr/>
        </p:nvSpPr>
        <p:spPr>
          <a:xfrm>
            <a:off x="3124200" y="4876800"/>
            <a:ext cx="2971800" cy="3810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algn="ctr">
              <a:spcBef>
                <a:spcPct val="20000"/>
              </a:spcBef>
              <a:buSzTx/>
            </a:pPr>
            <a:r>
              <a:rPr lang="zh-CN" altLang="en-US" sz="16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主要研究者</a:t>
            </a:r>
            <a:endParaRPr lang="zh-CN" altLang="en-US" sz="16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01" name="副标题 2"/>
          <p:cNvSpPr txBox="1"/>
          <p:nvPr/>
        </p:nvSpPr>
        <p:spPr>
          <a:xfrm>
            <a:off x="6019800" y="4876800"/>
            <a:ext cx="2971800" cy="3810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algn="ctr">
              <a:spcBef>
                <a:spcPct val="20000"/>
              </a:spcBef>
              <a:buSzTx/>
            </a:pPr>
            <a:r>
              <a:rPr lang="zh-CN" altLang="en-US" sz="16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申办方</a:t>
            </a:r>
            <a:endParaRPr lang="zh-CN" altLang="en-US" sz="16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02" name="副标题 2"/>
          <p:cNvSpPr txBox="1"/>
          <p:nvPr/>
        </p:nvSpPr>
        <p:spPr>
          <a:xfrm>
            <a:off x="152400" y="5334000"/>
            <a:ext cx="2971800" cy="381000"/>
          </a:xfrm>
          <a:prstGeom prst="rect">
            <a:avLst/>
          </a:prstGeom>
          <a:noFill/>
          <a:ln w="3175">
            <a:noFill/>
          </a:ln>
        </p:spPr>
        <p:txBody>
          <a:bodyPr anchor="t" anchorCtr="0"/>
          <a:p>
            <a:pPr algn="ctr">
              <a:spcBef>
                <a:spcPct val="20000"/>
              </a:spcBef>
              <a:buSzTx/>
            </a:pP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科室</a:t>
            </a:r>
            <a:endParaRPr lang="zh-CN" altLang="en-US" sz="16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03" name="副标题 2"/>
          <p:cNvSpPr txBox="1"/>
          <p:nvPr/>
        </p:nvSpPr>
        <p:spPr>
          <a:xfrm>
            <a:off x="3048000" y="5334000"/>
            <a:ext cx="2971800" cy="381000"/>
          </a:xfrm>
          <a:prstGeom prst="rect">
            <a:avLst/>
          </a:prstGeom>
          <a:noFill/>
          <a:ln w="3175">
            <a:noFill/>
          </a:ln>
        </p:spPr>
        <p:txBody>
          <a:bodyPr anchor="t" anchorCtr="0"/>
          <a:p>
            <a:pPr algn="ctr">
              <a:spcBef>
                <a:spcPct val="20000"/>
              </a:spcBef>
              <a:buSzTx/>
            </a:pP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姓名</a:t>
            </a:r>
            <a:endParaRPr lang="zh-CN" altLang="en-US" sz="16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04" name="副标题 2"/>
          <p:cNvSpPr txBox="1"/>
          <p:nvPr/>
        </p:nvSpPr>
        <p:spPr>
          <a:xfrm>
            <a:off x="6019800" y="5334000"/>
            <a:ext cx="2971800" cy="3810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algn="ctr">
              <a:spcBef>
                <a:spcPct val="20000"/>
              </a:spcBef>
              <a:buSzTx/>
            </a:pP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公司名</a:t>
            </a:r>
            <a:endParaRPr lang="zh-CN" altLang="en-US" sz="16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9" name="图片 38" descr="未标题-1.jp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0" y="6096000"/>
            <a:ext cx="9144000" cy="152400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</p:pic>
      <p:sp>
        <p:nvSpPr>
          <p:cNvPr id="2" name="文本框 1"/>
          <p:cNvSpPr txBox="1"/>
          <p:nvPr/>
        </p:nvSpPr>
        <p:spPr>
          <a:xfrm>
            <a:off x="1372235" y="381000"/>
            <a:ext cx="5778500" cy="5530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R="0" algn="ctr" defTabSz="914400">
              <a:buClrTx/>
              <a:buSzTx/>
              <a:buFontTx/>
              <a:buNone/>
              <a:defRPr/>
            </a:pPr>
            <a:r>
              <a:rPr lang="en-US" altLang="zh-CN" sz="3000" b="1" kern="0" noProof="0" dirty="0">
                <a:solidFill>
                  <a:srgbClr val="FF0000"/>
                </a:solidFill>
                <a:latin typeface="+mj-lt"/>
                <a:ea typeface="+mj-ea"/>
                <a:cs typeface="+mj-cs"/>
                <a:sym typeface="+mn-ea"/>
              </a:rPr>
              <a:t>PI</a:t>
            </a:r>
            <a:r>
              <a:rPr lang="zh-CN" altLang="zh-CN" sz="3000" b="1" kern="0" noProof="0" dirty="0">
                <a:solidFill>
                  <a:srgbClr val="FF0000"/>
                </a:solidFill>
                <a:latin typeface="+mj-lt"/>
                <a:ea typeface="+mj-ea"/>
                <a:cs typeface="+mj-cs"/>
                <a:sym typeface="+mn-ea"/>
              </a:rPr>
              <a:t>汇报时间控制</a:t>
            </a:r>
            <a:r>
              <a:rPr lang="en-US" altLang="zh-CN" sz="3000" b="1" kern="0" noProof="0" dirty="0">
                <a:solidFill>
                  <a:srgbClr val="FF0000"/>
                </a:solidFill>
                <a:latin typeface="+mj-lt"/>
                <a:ea typeface="+mj-ea"/>
                <a:cs typeface="+mj-cs"/>
                <a:sym typeface="+mn-ea"/>
              </a:rPr>
              <a:t>5</a:t>
            </a:r>
            <a:r>
              <a:rPr lang="zh-CN" altLang="en-US" sz="3000" b="1" kern="0" noProof="0" dirty="0">
                <a:solidFill>
                  <a:srgbClr val="FF0000"/>
                </a:solidFill>
                <a:latin typeface="+mj-lt"/>
                <a:ea typeface="+mj-ea"/>
                <a:cs typeface="+mj-cs"/>
                <a:sym typeface="+mn-ea"/>
              </a:rPr>
              <a:t>分钟以内</a:t>
            </a:r>
            <a:endParaRPr lang="zh-CN" altLang="en-US" sz="3000" b="1" kern="0" noProof="0" dirty="0">
              <a:solidFill>
                <a:srgbClr val="FF0000"/>
              </a:solidFill>
              <a:latin typeface="+mj-lt"/>
              <a:ea typeface="+mj-ea"/>
              <a:cs typeface="+mj-cs"/>
              <a:sym typeface="+mn-e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7" name="灯片编号占位符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 wrap="square" lIns="91440" tIns="45720" rIns="91440" bIns="45720" anchor="t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en-US" altLang="zh-CN" sz="1400" dirty="0"/>
            </a:fld>
            <a:endParaRPr lang="en-US" altLang="zh-CN" sz="1400" dirty="0"/>
          </a:p>
        </p:txBody>
      </p:sp>
      <p:sp>
        <p:nvSpPr>
          <p:cNvPr id="14338" name="标题 1"/>
          <p:cNvSpPr txBox="1"/>
          <p:nvPr/>
        </p:nvSpPr>
        <p:spPr>
          <a:xfrm>
            <a:off x="381000" y="304800"/>
            <a:ext cx="8839200" cy="6096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>
              <a:buSzTx/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 安慰剂组的必要性及安全性</a:t>
            </a:r>
            <a:endParaRPr lang="zh-CN" altLang="en-US" sz="24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10" name="表格 9"/>
          <p:cNvGraphicFramePr>
            <a:graphicFrameLocks noGrp="1"/>
          </p:cNvGraphicFramePr>
          <p:nvPr/>
        </p:nvGraphicFramePr>
        <p:xfrm>
          <a:off x="838200" y="1600200"/>
          <a:ext cx="7543800" cy="41910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733800"/>
                <a:gridCol w="3810000"/>
              </a:tblGrid>
              <a:tr h="1524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b="1" kern="1200" dirty="0" smtClean="0">
                          <a:solidFill>
                            <a:schemeClr val="tx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使用安慰剂的必要性</a:t>
                      </a:r>
                      <a:endParaRPr lang="zh-CN" altLang="en-US" sz="1600" b="1" kern="1200" dirty="0" smtClean="0">
                        <a:solidFill>
                          <a:schemeClr val="tx1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b="1" kern="1200" dirty="0" smtClean="0">
                          <a:solidFill>
                            <a:schemeClr val="tx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安慰剂组的保护措施</a:t>
                      </a:r>
                      <a:endParaRPr lang="zh-CN" altLang="en-US" sz="1600" b="1" kern="1200" dirty="0" smtClean="0">
                        <a:solidFill>
                          <a:schemeClr val="tx1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855720">
                <a:tc>
                  <a:txBody>
                    <a:bodyPr/>
                    <a:lstStyle/>
                    <a:p>
                      <a:endParaRPr lang="zh-CN" altLang="en-US" sz="160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14350" name="图片 11" descr="未标题-1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6553200"/>
            <a:ext cx="9144000" cy="304800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14351" name="AutoShape 5"/>
          <p:cNvCxnSpPr/>
          <p:nvPr/>
        </p:nvCxnSpPr>
        <p:spPr>
          <a:xfrm>
            <a:off x="1447800" y="914400"/>
            <a:ext cx="6705600" cy="0"/>
          </a:xfrm>
          <a:prstGeom prst="straightConnector1">
            <a:avLst/>
          </a:prstGeom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1" name="灯片编号占位符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 wrap="square" lIns="91440" tIns="45720" rIns="91440" bIns="45720" anchor="t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en-US" altLang="zh-CN" sz="1400" dirty="0"/>
            </a:fld>
            <a:endParaRPr lang="en-US" altLang="zh-CN" sz="1400" dirty="0"/>
          </a:p>
        </p:txBody>
      </p:sp>
      <p:sp>
        <p:nvSpPr>
          <p:cNvPr id="15362" name="标题 1"/>
          <p:cNvSpPr txBox="1"/>
          <p:nvPr/>
        </p:nvSpPr>
        <p:spPr>
          <a:xfrm>
            <a:off x="381000" y="304800"/>
            <a:ext cx="8763000" cy="6096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>
              <a:buSzTx/>
            </a:pPr>
            <a:r>
              <a:rPr lang="zh-CN" altLang="en-US" sz="24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受试者招募方式</a:t>
            </a:r>
            <a:endParaRPr lang="zh-CN" altLang="en-US" sz="24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10" name="表格 9"/>
          <p:cNvGraphicFramePr>
            <a:graphicFrameLocks noGrp="1"/>
          </p:cNvGraphicFramePr>
          <p:nvPr/>
        </p:nvGraphicFramePr>
        <p:xfrm>
          <a:off x="533400" y="1524000"/>
          <a:ext cx="8153400" cy="41910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514600"/>
                <a:gridCol w="2971800"/>
                <a:gridCol w="2667000"/>
              </a:tblGrid>
              <a:tr h="1524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b="1" kern="1200" dirty="0" smtClean="0">
                          <a:solidFill>
                            <a:schemeClr val="tx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招募方式</a:t>
                      </a:r>
                      <a:endParaRPr lang="en-US" altLang="zh-CN" sz="1600" b="1" kern="1200" dirty="0" smtClean="0">
                        <a:solidFill>
                          <a:schemeClr val="tx1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b="1" kern="1200" dirty="0" smtClean="0">
                          <a:solidFill>
                            <a:schemeClr val="tx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招募广告投放模式</a:t>
                      </a:r>
                      <a:endParaRPr lang="en-US" altLang="zh-CN" sz="1600" b="1" kern="1200" dirty="0" smtClean="0">
                        <a:solidFill>
                          <a:schemeClr val="tx1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b="1" kern="1200" dirty="0" smtClean="0">
                          <a:solidFill>
                            <a:schemeClr val="tx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招募广告</a:t>
                      </a:r>
                      <a:endParaRPr lang="zh-CN" altLang="en-US" sz="1600" b="1" kern="1200" dirty="0" smtClean="0">
                        <a:solidFill>
                          <a:schemeClr val="tx1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855720">
                <a:tc>
                  <a:txBody>
                    <a:bodyPr/>
                    <a:lstStyle/>
                    <a:p>
                      <a:endParaRPr lang="zh-CN" altLang="en-US" sz="160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CN" altLang="en-US" sz="1600" kern="1200" dirty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zh-CN" altLang="en-US" sz="1600" kern="1200" dirty="0" smtClean="0">
                          <a:solidFill>
                            <a:schemeClr val="dk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（样图）</a:t>
                      </a:r>
                      <a:endParaRPr lang="zh-CN" altLang="en-US" sz="1600" kern="1200" dirty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15377" name="图片 11" descr="未标题-1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6553200"/>
            <a:ext cx="9144000" cy="304800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15378" name="AutoShape 5"/>
          <p:cNvCxnSpPr/>
          <p:nvPr/>
        </p:nvCxnSpPr>
        <p:spPr>
          <a:xfrm>
            <a:off x="1447800" y="914400"/>
            <a:ext cx="6705600" cy="0"/>
          </a:xfrm>
          <a:prstGeom prst="straightConnector1">
            <a:avLst/>
          </a:prstGeom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5" name="灯片编号占位符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 wrap="square" lIns="91440" tIns="45720" rIns="91440" bIns="45720" anchor="t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en-US" altLang="zh-CN" sz="1400" dirty="0"/>
            </a:fld>
            <a:endParaRPr lang="en-US" altLang="zh-CN" sz="1400" dirty="0"/>
          </a:p>
        </p:txBody>
      </p:sp>
      <p:sp>
        <p:nvSpPr>
          <p:cNvPr id="16386" name="标题 1"/>
          <p:cNvSpPr txBox="1"/>
          <p:nvPr/>
        </p:nvSpPr>
        <p:spPr>
          <a:xfrm>
            <a:off x="381000" y="304800"/>
            <a:ext cx="8763000" cy="6096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>
              <a:buSzTx/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 入排标准，中途退出标准</a:t>
            </a:r>
            <a:endParaRPr lang="zh-CN" altLang="en-US" sz="24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10" name="表格 9"/>
          <p:cNvGraphicFramePr>
            <a:graphicFrameLocks noGrp="1"/>
          </p:cNvGraphicFramePr>
          <p:nvPr/>
        </p:nvGraphicFramePr>
        <p:xfrm>
          <a:off x="533400" y="1524000"/>
          <a:ext cx="8153400" cy="41910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590800"/>
                <a:gridCol w="3048000"/>
                <a:gridCol w="2514600"/>
              </a:tblGrid>
              <a:tr h="1524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b="1" kern="1200" dirty="0" smtClean="0">
                          <a:solidFill>
                            <a:schemeClr val="tx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入选标准</a:t>
                      </a:r>
                      <a:endParaRPr lang="zh-CN" altLang="en-US" sz="1600" b="1" kern="1200" dirty="0" smtClean="0">
                        <a:solidFill>
                          <a:schemeClr val="tx1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b="1" kern="1200" dirty="0" smtClean="0">
                          <a:solidFill>
                            <a:schemeClr val="tx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排除标准</a:t>
                      </a:r>
                      <a:endParaRPr lang="zh-CN" altLang="en-US" sz="1600" b="1" kern="1200" dirty="0" smtClean="0">
                        <a:solidFill>
                          <a:schemeClr val="tx1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b="1" kern="1200" dirty="0" smtClean="0">
                          <a:solidFill>
                            <a:schemeClr val="tx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中途退出标准</a:t>
                      </a:r>
                      <a:endParaRPr lang="zh-CN" altLang="en-US" sz="1600" b="1" kern="1200" dirty="0" smtClean="0">
                        <a:solidFill>
                          <a:schemeClr val="tx1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85572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CN" altLang="en-US" sz="1600" kern="1200" dirty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CN" altLang="en-US" sz="1600" kern="1200" dirty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CN" altLang="en-US" sz="1600" kern="1200" dirty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16401" name="图片 12" descr="未标题-1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6553200"/>
            <a:ext cx="9144000" cy="304800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16402" name="AutoShape 5"/>
          <p:cNvCxnSpPr/>
          <p:nvPr/>
        </p:nvCxnSpPr>
        <p:spPr>
          <a:xfrm>
            <a:off x="1447800" y="914400"/>
            <a:ext cx="6705600" cy="0"/>
          </a:xfrm>
          <a:prstGeom prst="straightConnector1">
            <a:avLst/>
          </a:prstGeom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09" name="灯片编号占位符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 wrap="square" lIns="91440" tIns="45720" rIns="91440" bIns="45720" anchor="t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en-US" altLang="zh-CN" sz="1400" dirty="0"/>
            </a:fld>
            <a:endParaRPr lang="en-US" altLang="zh-CN" sz="1400" dirty="0"/>
          </a:p>
        </p:txBody>
      </p:sp>
      <p:sp>
        <p:nvSpPr>
          <p:cNvPr id="13" name="标题 1"/>
          <p:cNvSpPr txBox="1"/>
          <p:nvPr/>
        </p:nvSpPr>
        <p:spPr bwMode="auto">
          <a:xfrm>
            <a:off x="0" y="2819400"/>
            <a:ext cx="9144000" cy="14700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/>
          <a:lstStyle/>
          <a:p>
            <a:pPr marR="0" algn="ctr" defTabSz="914400">
              <a:buClrTx/>
              <a:buSzTx/>
              <a:buFontTx/>
              <a:defRPr/>
            </a:pPr>
            <a:r>
              <a:rPr kumimoji="0" lang="zh-CN" altLang="en-US" sz="3600" b="1" kern="0" cap="none" spc="0" normalizeH="0" baseline="0" noProof="0" dirty="0">
                <a:solidFill>
                  <a:schemeClr val="tx2"/>
                </a:solidFill>
                <a:effectLst>
                  <a:reflection blurRad="6350" stA="50000" endA="300" endPos="50000" dist="60007" dir="5400000" sy="-100000" algn="bl" rotWithShape="0"/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知情同意书介绍</a:t>
            </a:r>
            <a:endParaRPr kumimoji="0" lang="zh-CN" altLang="en-US" sz="3600" b="1" kern="0" cap="none" spc="0" normalizeH="0" baseline="0" noProof="0" dirty="0">
              <a:solidFill>
                <a:schemeClr val="tx2"/>
              </a:solidFill>
              <a:effectLst>
                <a:reflection blurRad="6350" stA="50000" endA="300" endPos="50000" dist="60007" dir="5400000" sy="-100000" algn="bl" rotWithShape="0"/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pic>
        <p:nvPicPr>
          <p:cNvPr id="17411" name="图片 10" descr="未标题-1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6553200"/>
            <a:ext cx="9144000" cy="3048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3" name="灯片编号占位符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 wrap="square" lIns="91440" tIns="45720" rIns="91440" bIns="45720" anchor="t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en-US" altLang="zh-CN" sz="1400" dirty="0"/>
            </a:fld>
            <a:endParaRPr lang="en-US" altLang="zh-CN" sz="1400" dirty="0"/>
          </a:p>
        </p:txBody>
      </p:sp>
      <p:sp>
        <p:nvSpPr>
          <p:cNvPr id="18434" name="标题 1"/>
          <p:cNvSpPr txBox="1"/>
          <p:nvPr/>
        </p:nvSpPr>
        <p:spPr>
          <a:xfrm>
            <a:off x="381000" y="304800"/>
            <a:ext cx="8763000" cy="6096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>
              <a:buSzTx/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 申请免知情同意的理由</a:t>
            </a:r>
            <a:endParaRPr lang="zh-CN" altLang="en-US" sz="24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435" name="矩形 10"/>
          <p:cNvSpPr/>
          <p:nvPr/>
        </p:nvSpPr>
        <p:spPr>
          <a:xfrm>
            <a:off x="914400" y="3505200"/>
            <a:ext cx="7620000" cy="64611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zh-CN" b="1" dirty="0">
                <a:latin typeface="Arial" panose="020B0604020202020204" pitchFamily="34" charset="0"/>
              </a:rPr>
              <a:t>利用可识别身份信息的人体材料或者数据进行研究，已无法找到该受试者，且研究项目不涉及个人隐私和商业利益</a:t>
            </a:r>
            <a:r>
              <a:rPr lang="zh-CN" altLang="en-US" b="1" dirty="0">
                <a:latin typeface="Arial" panose="020B0604020202020204" pitchFamily="34" charset="0"/>
              </a:rPr>
              <a:t>。</a:t>
            </a:r>
            <a:endParaRPr lang="zh-CN" altLang="en-US" b="1" dirty="0">
              <a:latin typeface="Arial" panose="020B0604020202020204" pitchFamily="34" charset="0"/>
            </a:endParaRPr>
          </a:p>
        </p:txBody>
      </p:sp>
      <p:sp>
        <p:nvSpPr>
          <p:cNvPr id="18436" name="矩形 11"/>
          <p:cNvSpPr/>
          <p:nvPr/>
        </p:nvSpPr>
        <p:spPr>
          <a:xfrm>
            <a:off x="914400" y="2133600"/>
            <a:ext cx="7772400" cy="64611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zh-CN" b="1" dirty="0">
                <a:latin typeface="Arial" panose="020B0604020202020204" pitchFamily="34" charset="0"/>
              </a:rPr>
              <a:t>生物样本捐献者已经签署了知情同意书，同意所捐献样本及相关信息可用于所有医学研究</a:t>
            </a:r>
            <a:r>
              <a:rPr lang="zh-CN" altLang="en-US" b="1" dirty="0">
                <a:latin typeface="Arial" panose="020B0604020202020204" pitchFamily="34" charset="0"/>
              </a:rPr>
              <a:t>。</a:t>
            </a:r>
            <a:endParaRPr lang="zh-CN" altLang="en-US" b="1" dirty="0">
              <a:latin typeface="Arial" panose="020B0604020202020204" pitchFamily="34" charset="0"/>
            </a:endParaRPr>
          </a:p>
        </p:txBody>
      </p:sp>
      <p:sp>
        <p:nvSpPr>
          <p:cNvPr id="18437" name="矩形 12"/>
          <p:cNvSpPr/>
          <p:nvPr/>
        </p:nvSpPr>
        <p:spPr>
          <a:xfrm>
            <a:off x="533400" y="2144713"/>
            <a:ext cx="415925" cy="369887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dirty="0">
                <a:latin typeface="Arial" panose="020B0604020202020204" pitchFamily="34" charset="0"/>
              </a:rPr>
              <a:t>□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8438" name="矩形 13"/>
          <p:cNvSpPr/>
          <p:nvPr/>
        </p:nvSpPr>
        <p:spPr>
          <a:xfrm>
            <a:off x="533400" y="3505200"/>
            <a:ext cx="415925" cy="369888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dirty="0">
                <a:latin typeface="Arial" panose="020B0604020202020204" pitchFamily="34" charset="0"/>
              </a:rPr>
              <a:t>□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pic>
        <p:nvPicPr>
          <p:cNvPr id="18439" name="图片 12" descr="未标题-1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6553200"/>
            <a:ext cx="9144000" cy="304800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18440" name="AutoShape 5"/>
          <p:cNvCxnSpPr/>
          <p:nvPr/>
        </p:nvCxnSpPr>
        <p:spPr>
          <a:xfrm>
            <a:off x="1447800" y="914400"/>
            <a:ext cx="6705600" cy="0"/>
          </a:xfrm>
          <a:prstGeom prst="straightConnector1">
            <a:avLst/>
          </a:prstGeom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7" name="灯片编号占位符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 wrap="square" lIns="91440" tIns="45720" rIns="91440" bIns="45720" anchor="t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en-US" altLang="zh-CN" sz="1400" dirty="0"/>
            </a:fld>
            <a:endParaRPr lang="en-US" altLang="zh-CN" sz="1400" dirty="0"/>
          </a:p>
        </p:txBody>
      </p:sp>
      <p:sp>
        <p:nvSpPr>
          <p:cNvPr id="19458" name="标题 1"/>
          <p:cNvSpPr txBox="1"/>
          <p:nvPr/>
        </p:nvSpPr>
        <p:spPr>
          <a:xfrm>
            <a:off x="381000" y="304800"/>
            <a:ext cx="8763000" cy="6096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>
              <a:buSzTx/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 知情同意</a:t>
            </a:r>
            <a:endParaRPr lang="zh-CN" altLang="en-US" sz="24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11" name="表格 10"/>
          <p:cNvGraphicFramePr>
            <a:graphicFrameLocks noGrp="1"/>
          </p:cNvGraphicFramePr>
          <p:nvPr/>
        </p:nvGraphicFramePr>
        <p:xfrm>
          <a:off x="533400" y="1981200"/>
          <a:ext cx="7924800" cy="24384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752600"/>
                <a:gridCol w="6172200"/>
              </a:tblGrid>
              <a:tr h="335280">
                <a:tc gridSpan="2">
                  <a:txBody>
                    <a:bodyPr/>
                    <a:lstStyle/>
                    <a:p>
                      <a:pPr algn="l"/>
                      <a:r>
                        <a:rPr lang="zh-CN" altLang="en-US" sz="2000" b="1" kern="1200" dirty="0" smtClean="0">
                          <a:solidFill>
                            <a:schemeClr val="tx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一、知情同意过程</a:t>
                      </a:r>
                      <a:endParaRPr lang="en-US" altLang="zh-CN" sz="2000" b="1" kern="1200" dirty="0" smtClean="0">
                        <a:solidFill>
                          <a:schemeClr val="tx1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  <a:cs typeface="+mn-cs"/>
                      </a:endParaRPr>
                    </a:p>
                    <a:p>
                      <a:pPr algn="l"/>
                      <a:endParaRPr lang="zh-CN" altLang="en-US" sz="2000" b="1" kern="1200" dirty="0" smtClean="0">
                        <a:solidFill>
                          <a:schemeClr val="tx1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219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600" b="1" kern="1200" dirty="0" smtClean="0">
                          <a:solidFill>
                            <a:schemeClr val="tx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由谁做</a:t>
                      </a:r>
                      <a:endParaRPr lang="en-US" altLang="zh-CN" sz="1600" b="1" kern="1200" dirty="0" smtClean="0">
                        <a:solidFill>
                          <a:schemeClr val="tx1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altLang="zh-CN" sz="1600" kern="1200" dirty="0" smtClean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endParaRPr lang="en-US" altLang="zh-CN" sz="1600" kern="1200" dirty="0" smtClean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219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600" b="1" kern="1200" dirty="0" smtClean="0">
                          <a:solidFill>
                            <a:schemeClr val="tx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在哪里做</a:t>
                      </a:r>
                      <a:endParaRPr lang="en-US" altLang="zh-CN" sz="1600" b="1" kern="1200" dirty="0" smtClean="0">
                        <a:solidFill>
                          <a:schemeClr val="tx1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altLang="zh-CN" sz="1600" kern="1200" dirty="0" smtClean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endParaRPr lang="en-US" altLang="zh-CN" sz="1600" kern="1200" dirty="0" smtClean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219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600" b="1" kern="1200" dirty="0" smtClean="0">
                          <a:solidFill>
                            <a:schemeClr val="tx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怎么做</a:t>
                      </a:r>
                      <a:endParaRPr lang="en-US" altLang="zh-CN" sz="1600" b="1" kern="1200" dirty="0" smtClean="0">
                        <a:solidFill>
                          <a:schemeClr val="tx1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altLang="zh-CN" sz="1600" kern="1200" dirty="0" smtClean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endParaRPr lang="en-US" altLang="zh-CN" sz="1600" kern="1200" dirty="0" smtClean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19477" name="图片 11" descr="未标题-1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6553200"/>
            <a:ext cx="9144000" cy="304800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19478" name="AutoShape 5"/>
          <p:cNvCxnSpPr/>
          <p:nvPr/>
        </p:nvCxnSpPr>
        <p:spPr>
          <a:xfrm>
            <a:off x="1447800" y="914400"/>
            <a:ext cx="6705600" cy="0"/>
          </a:xfrm>
          <a:prstGeom prst="straightConnector1">
            <a:avLst/>
          </a:prstGeom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1" name="灯片编号占位符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 wrap="square" lIns="91440" tIns="45720" rIns="91440" bIns="45720" anchor="t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en-US" altLang="zh-CN" sz="1400" dirty="0"/>
            </a:fld>
            <a:endParaRPr lang="en-US" altLang="zh-CN" sz="1400" dirty="0"/>
          </a:p>
        </p:txBody>
      </p:sp>
      <p:sp>
        <p:nvSpPr>
          <p:cNvPr id="20482" name="标题 1"/>
          <p:cNvSpPr txBox="1"/>
          <p:nvPr/>
        </p:nvSpPr>
        <p:spPr>
          <a:xfrm>
            <a:off x="381000" y="304800"/>
            <a:ext cx="8763000" cy="6096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>
              <a:buSzTx/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 知情同意</a:t>
            </a:r>
            <a:endParaRPr lang="zh-CN" altLang="en-US" sz="24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10" name="表格 9"/>
          <p:cNvGraphicFramePr>
            <a:graphicFrameLocks noGrp="1"/>
          </p:cNvGraphicFramePr>
          <p:nvPr/>
        </p:nvGraphicFramePr>
        <p:xfrm>
          <a:off x="609600" y="1341438"/>
          <a:ext cx="7924800" cy="4373563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609600"/>
                <a:gridCol w="2438400"/>
                <a:gridCol w="2133600"/>
                <a:gridCol w="762000"/>
                <a:gridCol w="1981200"/>
              </a:tblGrid>
              <a:tr h="563839">
                <a:tc gridSpan="5"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zh-CN" altLang="en-US" sz="2000" b="1" kern="1200" dirty="0" smtClean="0">
                          <a:solidFill>
                            <a:schemeClr val="tx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二、知情同意内容（</a:t>
                      </a:r>
                      <a:r>
                        <a:rPr lang="en-US" altLang="zh-CN" sz="2000" b="1" kern="1200" dirty="0" smtClean="0">
                          <a:solidFill>
                            <a:schemeClr val="tx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1</a:t>
                      </a:r>
                      <a:r>
                        <a:rPr lang="zh-CN" altLang="en-US" sz="2000" b="1" kern="1200" dirty="0" smtClean="0">
                          <a:solidFill>
                            <a:schemeClr val="tx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）</a:t>
                      </a:r>
                      <a:endParaRPr lang="en-US" altLang="zh-CN" sz="2000" b="1" kern="1200" dirty="0" smtClean="0">
                        <a:solidFill>
                          <a:schemeClr val="tx1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endParaRPr lang="en-US" altLang="zh-CN" sz="1100" b="1" kern="1200" dirty="0" smtClean="0">
                        <a:solidFill>
                          <a:schemeClr val="tx1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  <a:cs typeface="+mn-cs"/>
                      </a:endParaRPr>
                    </a:p>
                  </a:txBody>
                  <a:tcPr marT="45714" marB="45714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cPr/>
                </a:tc>
                <a:tc hMerge="1"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cPr/>
                </a:tc>
                <a:tc hMerge="1">
                  <a:tcPr/>
                </a:tc>
              </a:tr>
              <a:tr h="822903">
                <a:tc gridSpan="2">
                  <a:txBody>
                    <a:bodyPr/>
                    <a:lstStyle/>
                    <a:p>
                      <a:pPr algn="l"/>
                      <a:r>
                        <a:rPr lang="zh-CN" altLang="en-US" sz="1600" b="1" kern="1200" dirty="0" smtClean="0">
                          <a:solidFill>
                            <a:schemeClr val="tx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可能的风险与不适</a:t>
                      </a:r>
                      <a:endParaRPr lang="zh-CN" altLang="en-US" sz="1600" b="1" kern="1200" dirty="0" smtClean="0">
                        <a:solidFill>
                          <a:schemeClr val="tx1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  <a:cs typeface="+mn-cs"/>
                      </a:endParaRPr>
                    </a:p>
                  </a:txBody>
                  <a:tcPr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cPr/>
                </a:tc>
                <a:tc gridSpan="3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altLang="zh-CN" sz="1600" kern="1200" dirty="0" smtClean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endParaRPr lang="en-US" altLang="zh-CN" sz="1600" kern="1200" dirty="0" smtClean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endParaRPr lang="en-US" altLang="zh-CN" sz="1600" kern="1200" dirty="0" smtClean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cPr/>
                </a:tc>
                <a:tc hMerge="1">
                  <a:tcPr/>
                </a:tc>
              </a:tr>
              <a:tr h="822903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600" b="1" kern="1200" dirty="0" smtClean="0">
                          <a:solidFill>
                            <a:schemeClr val="tx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预期受益</a:t>
                      </a:r>
                      <a:endParaRPr lang="en-US" altLang="zh-CN" sz="1600" b="1" kern="1200" dirty="0" smtClean="0">
                        <a:solidFill>
                          <a:schemeClr val="tx1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  <a:cs typeface="+mn-cs"/>
                      </a:endParaRPr>
                    </a:p>
                  </a:txBody>
                  <a:tcPr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cPr/>
                </a:tc>
                <a:tc gridSpan="3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altLang="zh-CN" sz="1600" kern="1200" dirty="0" smtClean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endParaRPr lang="en-US" altLang="zh-CN" sz="1600" kern="1200" dirty="0" smtClean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endParaRPr lang="en-US" altLang="zh-CN" sz="1600" kern="1200" dirty="0" smtClean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cPr/>
                </a:tc>
                <a:tc hMerge="1">
                  <a:tcPr/>
                </a:tc>
              </a:tr>
              <a:tr h="822903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600" b="1" kern="1200" dirty="0" smtClean="0">
                          <a:solidFill>
                            <a:schemeClr val="tx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受试者的备选治疗</a:t>
                      </a:r>
                      <a:endParaRPr lang="en-US" altLang="zh-CN" sz="1600" b="1" kern="1200" dirty="0" smtClean="0">
                        <a:solidFill>
                          <a:schemeClr val="tx1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  <a:cs typeface="+mn-cs"/>
                      </a:endParaRPr>
                    </a:p>
                  </a:txBody>
                  <a:tcPr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cPr/>
                </a:tc>
                <a:tc gridSpan="3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altLang="zh-CN" sz="1600" kern="1200" dirty="0" smtClean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endParaRPr lang="en-US" altLang="zh-CN" sz="1600" kern="1200" dirty="0" smtClean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endParaRPr lang="en-US" altLang="zh-CN" sz="1600" kern="1200" dirty="0" smtClean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cPr/>
                </a:tc>
                <a:tc hMerge="1">
                  <a:tcPr/>
                </a:tc>
              </a:tr>
              <a:tr h="335253">
                <a:tc gridSpan="2">
                  <a:txBody>
                    <a:bodyPr/>
                    <a:lstStyle/>
                    <a:p>
                      <a:r>
                        <a:rPr lang="zh-CN" altLang="en-US" sz="1600" b="1" kern="1200" dirty="0" smtClean="0">
                          <a:solidFill>
                            <a:schemeClr val="tx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补偿</a:t>
                      </a:r>
                      <a:endParaRPr lang="zh-CN" altLang="en-US" sz="1600" b="1" kern="1200" dirty="0" smtClean="0">
                        <a:solidFill>
                          <a:schemeClr val="tx1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  <a:cs typeface="+mn-cs"/>
                      </a:endParaRPr>
                    </a:p>
                  </a:txBody>
                  <a:tcPr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CN" altLang="en-US" sz="1600" kern="1200" dirty="0" smtClean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sz="1600" b="1" kern="1200" dirty="0" smtClean="0">
                          <a:solidFill>
                            <a:schemeClr val="tx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金额</a:t>
                      </a:r>
                      <a:endParaRPr lang="zh-CN" altLang="en-US" sz="1600" b="1" kern="1200" dirty="0" smtClean="0">
                        <a:solidFill>
                          <a:schemeClr val="tx1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  <a:cs typeface="+mn-cs"/>
                      </a:endParaRPr>
                    </a:p>
                  </a:txBody>
                  <a:tcPr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CN" altLang="en-US" sz="1600" kern="1200" dirty="0" smtClean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35253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600" b="1" kern="1200" dirty="0" smtClean="0">
                          <a:solidFill>
                            <a:schemeClr val="tx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赔偿</a:t>
                      </a:r>
                      <a:endParaRPr lang="en-US" altLang="zh-CN" sz="1600" b="1" kern="1200" dirty="0" smtClean="0">
                        <a:solidFill>
                          <a:schemeClr val="tx1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  <a:cs typeface="+mn-cs"/>
                      </a:endParaRPr>
                    </a:p>
                  </a:txBody>
                  <a:tcPr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CN" altLang="en-US" sz="1600" kern="1200" dirty="0" smtClean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sz="1600" b="1" kern="1200" dirty="0" smtClean="0">
                          <a:solidFill>
                            <a:schemeClr val="tx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保险</a:t>
                      </a:r>
                      <a:endParaRPr lang="zh-CN" altLang="en-US" sz="1600" b="1" kern="1200" dirty="0" smtClean="0">
                        <a:solidFill>
                          <a:schemeClr val="tx1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  <a:cs typeface="+mn-cs"/>
                      </a:endParaRPr>
                    </a:p>
                  </a:txBody>
                  <a:tcPr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CN" altLang="en-US" sz="1600" kern="1200" dirty="0" smtClean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35253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600" b="1" kern="1200" dirty="0" smtClean="0">
                          <a:solidFill>
                            <a:schemeClr val="tx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费用</a:t>
                      </a:r>
                      <a:endParaRPr lang="en-US" altLang="zh-CN" sz="1600" b="1" kern="1200" dirty="0" smtClean="0">
                        <a:solidFill>
                          <a:schemeClr val="tx1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  <a:cs typeface="+mn-cs"/>
                      </a:endParaRPr>
                    </a:p>
                  </a:txBody>
                  <a:tcPr marT="45714" marB="457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600" b="1" kern="1200" dirty="0" smtClean="0">
                          <a:solidFill>
                            <a:schemeClr val="tx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申办方承担费用具体项目</a:t>
                      </a:r>
                      <a:endParaRPr lang="en-US" altLang="zh-CN" sz="1600" b="1" kern="1200" dirty="0" smtClean="0">
                        <a:solidFill>
                          <a:schemeClr val="tx1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  <a:cs typeface="+mn-cs"/>
                      </a:endParaRPr>
                    </a:p>
                  </a:txBody>
                  <a:tcPr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CN" altLang="en-US" sz="1600" kern="1200" dirty="0" smtClean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cPr/>
                </a:tc>
                <a:tc hMerge="1">
                  <a:tcPr/>
                </a:tc>
              </a:tr>
              <a:tr h="335253">
                <a:tc vMerge="1"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600" b="1" kern="1200" dirty="0" smtClean="0">
                          <a:solidFill>
                            <a:schemeClr val="tx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受试者自付费用具体项目</a:t>
                      </a:r>
                      <a:endParaRPr lang="en-US" altLang="zh-CN" sz="1600" b="1" kern="1200" dirty="0" smtClean="0">
                        <a:solidFill>
                          <a:schemeClr val="tx1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  <a:cs typeface="+mn-cs"/>
                      </a:endParaRPr>
                    </a:p>
                  </a:txBody>
                  <a:tcPr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CN" altLang="en-US" sz="1600" kern="1200" dirty="0" smtClean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cPr/>
                </a:tc>
                <a:tc hMerge="1">
                  <a:tcPr/>
                </a:tc>
              </a:tr>
            </a:tbl>
          </a:graphicData>
        </a:graphic>
      </p:graphicFrame>
      <p:pic>
        <p:nvPicPr>
          <p:cNvPr id="20521" name="图片 11" descr="未标题-1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6553200"/>
            <a:ext cx="9144000" cy="304800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20522" name="AutoShape 5"/>
          <p:cNvCxnSpPr/>
          <p:nvPr/>
        </p:nvCxnSpPr>
        <p:spPr>
          <a:xfrm>
            <a:off x="1447800" y="914400"/>
            <a:ext cx="6705600" cy="0"/>
          </a:xfrm>
          <a:prstGeom prst="straightConnector1">
            <a:avLst/>
          </a:prstGeom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5" name="灯片编号占位符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 wrap="square" lIns="91440" tIns="45720" rIns="91440" bIns="45720" anchor="t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en-US" altLang="zh-CN" sz="1400" dirty="0"/>
            </a:fld>
            <a:endParaRPr lang="en-US" altLang="zh-CN" sz="1400" dirty="0"/>
          </a:p>
        </p:txBody>
      </p:sp>
      <p:sp>
        <p:nvSpPr>
          <p:cNvPr id="21506" name="标题 1"/>
          <p:cNvSpPr txBox="1"/>
          <p:nvPr/>
        </p:nvSpPr>
        <p:spPr>
          <a:xfrm>
            <a:off x="381000" y="304800"/>
            <a:ext cx="8763000" cy="6096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>
              <a:buSzTx/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 知情同意</a:t>
            </a:r>
            <a:endParaRPr lang="zh-CN" altLang="en-US" sz="24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10" name="表格 9"/>
          <p:cNvGraphicFramePr>
            <a:graphicFrameLocks noGrp="1"/>
          </p:cNvGraphicFramePr>
          <p:nvPr/>
        </p:nvGraphicFramePr>
        <p:xfrm>
          <a:off x="609600" y="1341438"/>
          <a:ext cx="7924800" cy="4678363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048000"/>
                <a:gridCol w="4876800"/>
              </a:tblGrid>
              <a:tr h="563840">
                <a:tc gridSpan="2"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zh-CN" altLang="en-US" sz="2000" b="1" kern="1200" dirty="0" smtClean="0">
                          <a:solidFill>
                            <a:schemeClr val="tx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二、知情同意内容（</a:t>
                      </a:r>
                      <a:r>
                        <a:rPr lang="en-US" altLang="zh-CN" sz="2000" b="1" kern="1200" dirty="0" smtClean="0">
                          <a:solidFill>
                            <a:schemeClr val="tx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2</a:t>
                      </a:r>
                      <a:r>
                        <a:rPr lang="zh-CN" altLang="en-US" sz="2000" b="1" kern="1200" dirty="0" smtClean="0">
                          <a:solidFill>
                            <a:schemeClr val="tx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）</a:t>
                      </a:r>
                      <a:endParaRPr lang="en-US" altLang="zh-CN" sz="2000" b="1" kern="1200" dirty="0" smtClean="0">
                        <a:solidFill>
                          <a:schemeClr val="tx1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endParaRPr lang="en-US" altLang="zh-CN" sz="1100" b="1" kern="1200" dirty="0" smtClean="0">
                        <a:solidFill>
                          <a:schemeClr val="tx1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  <a:cs typeface="+mn-cs"/>
                      </a:endParaRPr>
                    </a:p>
                  </a:txBody>
                  <a:tcPr marT="45714" marB="45714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2290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600" b="1" kern="1200" dirty="0" smtClean="0">
                          <a:solidFill>
                            <a:schemeClr val="tx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受试者信息保密性</a:t>
                      </a:r>
                      <a:endParaRPr lang="en-US" altLang="zh-CN" sz="1600" b="1" kern="1200" dirty="0" smtClean="0">
                        <a:solidFill>
                          <a:schemeClr val="tx1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  <a:cs typeface="+mn-cs"/>
                      </a:endParaRPr>
                    </a:p>
                  </a:txBody>
                  <a:tcPr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altLang="zh-CN" sz="1600" kern="1200" dirty="0" smtClean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endParaRPr lang="en-US" altLang="zh-CN" sz="1600" kern="1200" dirty="0" smtClean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endParaRPr lang="zh-CN" altLang="en-US" sz="1600" kern="1200" dirty="0" smtClean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2290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600" b="1" kern="1200" dirty="0" smtClean="0">
                          <a:solidFill>
                            <a:schemeClr val="tx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受试者自愿性</a:t>
                      </a:r>
                      <a:endParaRPr lang="en-US" altLang="zh-CN" sz="1600" b="1" kern="1200" dirty="0" smtClean="0">
                        <a:solidFill>
                          <a:schemeClr val="tx1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  <a:cs typeface="+mn-cs"/>
                      </a:endParaRPr>
                    </a:p>
                  </a:txBody>
                  <a:tcPr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altLang="zh-CN" sz="1600" kern="1200" dirty="0" smtClean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endParaRPr lang="en-US" altLang="zh-CN" sz="1600" kern="1200" dirty="0" smtClean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endParaRPr lang="zh-CN" altLang="en-US" sz="1600" kern="1200" dirty="0" smtClean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2290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600" b="1" kern="1200" dirty="0" smtClean="0">
                          <a:solidFill>
                            <a:schemeClr val="tx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样本的使用范围及时限</a:t>
                      </a:r>
                      <a:endParaRPr lang="en-US" altLang="zh-CN" sz="1600" b="1" kern="1200" dirty="0" smtClean="0">
                        <a:solidFill>
                          <a:schemeClr val="tx1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  <a:cs typeface="+mn-cs"/>
                      </a:endParaRPr>
                    </a:p>
                  </a:txBody>
                  <a:tcPr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altLang="zh-CN" sz="1600" kern="1200" dirty="0" smtClean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endParaRPr lang="en-US" altLang="zh-CN" sz="1600" kern="1200" dirty="0" smtClean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endParaRPr lang="zh-CN" altLang="en-US" sz="1600" kern="1200" dirty="0" smtClean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2290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600" b="1" kern="1200" dirty="0" smtClean="0">
                          <a:solidFill>
                            <a:schemeClr val="tx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与试验相关的损害后的治疗措施</a:t>
                      </a:r>
                      <a:endParaRPr lang="en-US" altLang="zh-CN" sz="1600" b="1" kern="1200" dirty="0" smtClean="0">
                        <a:solidFill>
                          <a:schemeClr val="tx1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  <a:cs typeface="+mn-cs"/>
                      </a:endParaRPr>
                    </a:p>
                  </a:txBody>
                  <a:tcPr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altLang="zh-CN" sz="1600" kern="1200" dirty="0" smtClean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endParaRPr lang="en-US" altLang="zh-CN" sz="1600" kern="1200" dirty="0" smtClean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endParaRPr lang="zh-CN" altLang="en-US" sz="1600" kern="1200" dirty="0" smtClean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2290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600" b="1" kern="1200" dirty="0" smtClean="0">
                          <a:solidFill>
                            <a:schemeClr val="tx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受试者及研究者权利</a:t>
                      </a:r>
                      <a:endParaRPr lang="en-US" altLang="zh-CN" sz="1600" b="1" kern="1200" dirty="0" smtClean="0">
                        <a:solidFill>
                          <a:schemeClr val="tx1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  <a:cs typeface="+mn-cs"/>
                      </a:endParaRPr>
                    </a:p>
                  </a:txBody>
                  <a:tcPr marT="45714" marB="457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zh-CN" altLang="en-US" sz="1600" kern="1200" dirty="0" smtClean="0">
                          <a:solidFill>
                            <a:schemeClr val="dk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任何时候受试者都可以要求退出试验，满足退出标准时研究者可要求受试者退出。</a:t>
                      </a:r>
                      <a:endParaRPr lang="en-US" altLang="zh-CN" sz="1600" kern="1200" dirty="0" smtClean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  <a:p>
                      <a:endParaRPr lang="zh-CN" altLang="en-US" sz="1600" b="0" kern="1200" dirty="0" smtClean="0">
                        <a:solidFill>
                          <a:schemeClr val="tx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21531" name="图片 11" descr="未标题-1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6553200"/>
            <a:ext cx="9144000" cy="304800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21532" name="AutoShape 5"/>
          <p:cNvCxnSpPr/>
          <p:nvPr/>
        </p:nvCxnSpPr>
        <p:spPr>
          <a:xfrm>
            <a:off x="1447800" y="914400"/>
            <a:ext cx="6705600" cy="0"/>
          </a:xfrm>
          <a:prstGeom prst="straightConnector1">
            <a:avLst/>
          </a:prstGeom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29" name="灯片编号占位符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 wrap="square" lIns="91440" tIns="45720" rIns="91440" bIns="45720" anchor="t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en-US" altLang="zh-CN" sz="1400" dirty="0"/>
            </a:fld>
            <a:endParaRPr lang="en-US" altLang="zh-CN" sz="1400" dirty="0"/>
          </a:p>
        </p:txBody>
      </p:sp>
      <p:sp>
        <p:nvSpPr>
          <p:cNvPr id="22530" name="标题 1"/>
          <p:cNvSpPr txBox="1"/>
          <p:nvPr/>
        </p:nvSpPr>
        <p:spPr>
          <a:xfrm>
            <a:off x="381000" y="304800"/>
            <a:ext cx="8763000" cy="6096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>
              <a:buSzTx/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 知情同意</a:t>
            </a:r>
            <a:endParaRPr lang="zh-CN" altLang="en-US" sz="24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10" name="表格 9"/>
          <p:cNvGraphicFramePr>
            <a:graphicFrameLocks noGrp="1"/>
          </p:cNvGraphicFramePr>
          <p:nvPr/>
        </p:nvGraphicFramePr>
        <p:xfrm>
          <a:off x="381000" y="1600200"/>
          <a:ext cx="7924800" cy="3992563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200400"/>
                <a:gridCol w="4724400"/>
              </a:tblGrid>
              <a:tr h="700983">
                <a:tc gridSpan="2"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zh-CN" altLang="en-US" sz="2000" b="1" kern="1200" dirty="0" smtClean="0">
                          <a:solidFill>
                            <a:schemeClr val="tx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三、弱势群体</a:t>
                      </a:r>
                      <a:endParaRPr lang="en-US" altLang="zh-CN" sz="2000" b="1" kern="1200" dirty="0" smtClean="0">
                        <a:solidFill>
                          <a:schemeClr val="tx1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endParaRPr lang="zh-CN" altLang="en-US" sz="2000" b="1" kern="1200" dirty="0" smtClean="0">
                        <a:solidFill>
                          <a:schemeClr val="tx1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  <a:cs typeface="+mn-cs"/>
                      </a:endParaRPr>
                    </a:p>
                  </a:txBody>
                  <a:tcPr marT="45713" marB="45713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22895">
                <a:tc>
                  <a:txBody>
                    <a:bodyPr/>
                    <a:lstStyle/>
                    <a:p>
                      <a:pPr algn="l"/>
                      <a:r>
                        <a:rPr lang="zh-CN" altLang="en-US" sz="1600" b="1" kern="1200" dirty="0" smtClean="0">
                          <a:solidFill>
                            <a:schemeClr val="tx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涉及的弱势群体种类</a:t>
                      </a:r>
                      <a:endParaRPr lang="zh-CN" altLang="en-US" sz="1600" b="1" kern="1200" dirty="0" smtClean="0">
                        <a:solidFill>
                          <a:schemeClr val="tx1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  <a:cs typeface="+mn-cs"/>
                      </a:endParaRPr>
                    </a:p>
                  </a:txBody>
                  <a:tcPr marT="45713" marB="45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altLang="zh-CN" sz="1600" kern="1200" dirty="0" smtClean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endParaRPr lang="en-US" altLang="zh-CN" sz="1600" kern="1200" dirty="0" smtClean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endParaRPr lang="en-US" altLang="zh-CN" sz="1600" kern="1200" dirty="0" smtClean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T="45713" marB="45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2289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600" b="1" kern="1200" dirty="0" smtClean="0">
                          <a:solidFill>
                            <a:schemeClr val="tx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必要理由</a:t>
                      </a:r>
                      <a:endParaRPr lang="zh-CN" altLang="en-US" sz="1600" b="1" kern="1200" dirty="0" smtClean="0">
                        <a:solidFill>
                          <a:schemeClr val="tx1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  <a:cs typeface="+mn-cs"/>
                      </a:endParaRPr>
                    </a:p>
                  </a:txBody>
                  <a:tcPr marT="45713" marB="45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altLang="zh-CN" sz="1600" kern="1200" dirty="0" smtClean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endParaRPr lang="en-US" altLang="zh-CN" sz="1600" kern="1200" dirty="0" smtClean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endParaRPr lang="en-US" altLang="zh-CN" sz="1600" kern="1200" dirty="0" smtClean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T="45713" marB="45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22895">
                <a:tc>
                  <a:txBody>
                    <a:bodyPr/>
                    <a:lstStyle/>
                    <a:p>
                      <a:r>
                        <a:rPr lang="zh-CN" altLang="en-US" sz="1600" b="1" kern="1200" dirty="0" smtClean="0">
                          <a:solidFill>
                            <a:schemeClr val="tx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保护措施</a:t>
                      </a:r>
                      <a:endParaRPr lang="zh-CN" altLang="en-US" sz="1600" b="1" kern="1200" dirty="0" smtClean="0">
                        <a:solidFill>
                          <a:schemeClr val="tx1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  <a:cs typeface="+mn-cs"/>
                      </a:endParaRPr>
                    </a:p>
                  </a:txBody>
                  <a:tcPr marT="45713" marB="45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altLang="zh-CN" sz="1600" kern="1200" dirty="0" smtClean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endParaRPr lang="en-US" altLang="zh-CN" sz="1600" kern="1200" dirty="0" smtClean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endParaRPr lang="zh-CN" altLang="en-US" sz="1600" kern="1200" dirty="0" smtClean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T="45713" marB="45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2289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600" b="1" kern="1200" dirty="0" smtClean="0">
                          <a:solidFill>
                            <a:schemeClr val="tx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知情同意书的签署特殊要求</a:t>
                      </a:r>
                      <a:endParaRPr lang="en-US" altLang="zh-CN" sz="1600" b="1" kern="1200" dirty="0" smtClean="0">
                        <a:solidFill>
                          <a:schemeClr val="tx1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  <a:cs typeface="+mn-cs"/>
                      </a:endParaRPr>
                    </a:p>
                  </a:txBody>
                  <a:tcPr marT="45713" marB="45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zh-CN" altLang="en-US" sz="1600" kern="1200" dirty="0" smtClean="0">
                          <a:solidFill>
                            <a:schemeClr val="dk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法定监护人，见证人等</a:t>
                      </a:r>
                      <a:endParaRPr lang="en-US" altLang="zh-CN" sz="1600" kern="1200" dirty="0" smtClean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endParaRPr lang="en-US" altLang="zh-CN" sz="1600" kern="1200" dirty="0" smtClean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endParaRPr lang="en-US" altLang="zh-CN" sz="1600" kern="1200" dirty="0" smtClean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T="45713" marB="45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22552" name="图片 11" descr="未标题-1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6553200"/>
            <a:ext cx="9144000" cy="304800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22553" name="AutoShape 5"/>
          <p:cNvCxnSpPr/>
          <p:nvPr/>
        </p:nvCxnSpPr>
        <p:spPr>
          <a:xfrm>
            <a:off x="1447800" y="914400"/>
            <a:ext cx="6705600" cy="0"/>
          </a:xfrm>
          <a:prstGeom prst="straightConnector1">
            <a:avLst/>
          </a:prstGeom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3" name="灯片编号占位符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 wrap="square" lIns="91440" tIns="45720" rIns="91440" bIns="45720" anchor="t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en-US" altLang="zh-CN" sz="1400" dirty="0"/>
            </a:fld>
            <a:endParaRPr lang="en-US" altLang="zh-CN" sz="1400" dirty="0"/>
          </a:p>
        </p:txBody>
      </p:sp>
      <p:sp>
        <p:nvSpPr>
          <p:cNvPr id="23554" name="标题 1"/>
          <p:cNvSpPr txBox="1"/>
          <p:nvPr/>
        </p:nvSpPr>
        <p:spPr>
          <a:xfrm>
            <a:off x="381000" y="304800"/>
            <a:ext cx="8763000" cy="6096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>
              <a:buSzTx/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 评价指标</a:t>
            </a:r>
            <a:endParaRPr lang="zh-CN" altLang="en-US" sz="24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555" name="TextBox 11"/>
          <p:cNvSpPr txBox="1"/>
          <p:nvPr/>
        </p:nvSpPr>
        <p:spPr>
          <a:xfrm>
            <a:off x="762000" y="1676400"/>
            <a:ext cx="7696200" cy="33813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1600" dirty="0">
                <a:latin typeface="Arial" panose="020B0604020202020204" pitchFamily="34" charset="0"/>
              </a:rPr>
              <a:t>在此处填写</a:t>
            </a:r>
            <a:endParaRPr lang="zh-CN" altLang="en-US" sz="1600" dirty="0">
              <a:latin typeface="Arial" panose="020B0604020202020204" pitchFamily="34" charset="0"/>
            </a:endParaRPr>
          </a:p>
        </p:txBody>
      </p:sp>
      <p:pic>
        <p:nvPicPr>
          <p:cNvPr id="23556" name="图片 10" descr="未标题-1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6553200"/>
            <a:ext cx="9144000" cy="304800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23557" name="AutoShape 5"/>
          <p:cNvCxnSpPr/>
          <p:nvPr/>
        </p:nvCxnSpPr>
        <p:spPr>
          <a:xfrm>
            <a:off x="1447800" y="914400"/>
            <a:ext cx="6705600" cy="0"/>
          </a:xfrm>
          <a:prstGeom prst="straightConnector1">
            <a:avLst/>
          </a:prstGeom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5" name="灯片编号占位符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 wrap="square" lIns="91440" tIns="45720" rIns="91440" bIns="45720" anchor="t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en-US" altLang="zh-CN" sz="1400" dirty="0"/>
            </a:fld>
            <a:endParaRPr lang="en-US" altLang="zh-CN" sz="1400" dirty="0"/>
          </a:p>
        </p:txBody>
      </p:sp>
      <p:sp>
        <p:nvSpPr>
          <p:cNvPr id="6146" name="标题 1"/>
          <p:cNvSpPr txBox="1"/>
          <p:nvPr/>
        </p:nvSpPr>
        <p:spPr>
          <a:xfrm>
            <a:off x="0" y="304800"/>
            <a:ext cx="9144000" cy="6096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>
              <a:buSzTx/>
            </a:pPr>
            <a:r>
              <a:rPr lang="zh-CN" altLang="en-US" sz="24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研究项目概况</a:t>
            </a:r>
            <a:endParaRPr lang="zh-CN" altLang="en-US" sz="24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12" name="表格 11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685800" y="1447800"/>
          <a:ext cx="8001000" cy="3777615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1616075"/>
                <a:gridCol w="2498725"/>
                <a:gridCol w="1397000"/>
                <a:gridCol w="2489200"/>
              </a:tblGrid>
              <a:tr h="419735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zh-CN" altLang="en-US" sz="1600" b="1" dirty="0" smtClean="0"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项目名称</a:t>
                      </a:r>
                      <a:endParaRPr lang="zh-CN" altLang="en-US" sz="1600" b="1" dirty="0"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</a:pPr>
                      <a:endParaRPr lang="zh-CN" altLang="en-US" sz="1600" b="0" kern="1200" dirty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cPr/>
                </a:tc>
                <a:tc hMerge="1">
                  <a:tcPr/>
                </a:tc>
              </a:tr>
              <a:tr h="41973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600" b="1" dirty="0" smtClean="0"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承担科室</a:t>
                      </a:r>
                      <a:endParaRPr lang="zh-CN" altLang="en-US" sz="1600" b="1" dirty="0" smtClean="0"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</a:pPr>
                      <a:endParaRPr lang="zh-CN" altLang="en-US" sz="1600" b="0" kern="1200" dirty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600" b="1" kern="1200" dirty="0" smtClean="0">
                          <a:solidFill>
                            <a:schemeClr val="dk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主要研究者</a:t>
                      </a:r>
                      <a:endParaRPr lang="zh-CN" altLang="en-US" sz="1600" b="1" kern="1200" dirty="0" smtClean="0">
                        <a:solidFill>
                          <a:schemeClr val="dk1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</a:pPr>
                      <a:endParaRPr lang="zh-CN" altLang="en-US" sz="1600" b="0" kern="1200" dirty="0" smtClean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19735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zh-CN" altLang="en-US" sz="1600" b="1" dirty="0" smtClean="0"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项目类型</a:t>
                      </a:r>
                      <a:endParaRPr lang="zh-CN" altLang="en-US" sz="1600" b="1" dirty="0"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</a:pPr>
                      <a:endParaRPr lang="zh-CN" altLang="en-US" sz="1600" b="0" kern="1200" dirty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600" b="1" kern="1200" dirty="0" smtClean="0">
                          <a:solidFill>
                            <a:schemeClr val="dk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期数</a:t>
                      </a:r>
                      <a:r>
                        <a:rPr lang="en-US" altLang="zh-CN" sz="1600" b="1" kern="1200" dirty="0" smtClean="0">
                          <a:solidFill>
                            <a:schemeClr val="dk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/</a:t>
                      </a:r>
                      <a:r>
                        <a:rPr lang="zh-CN" altLang="en-US" sz="1600" b="1" kern="1200" dirty="0" smtClean="0">
                          <a:solidFill>
                            <a:schemeClr val="dk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类型</a:t>
                      </a:r>
                      <a:endParaRPr lang="zh-CN" altLang="en-US" sz="1600" b="1" kern="1200" dirty="0" smtClean="0">
                        <a:solidFill>
                          <a:schemeClr val="dk1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</a:pPr>
                      <a:endParaRPr lang="zh-CN" altLang="en-US" sz="1600" b="0" kern="1200" dirty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19735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zh-CN" altLang="en-US" sz="1600" b="1" dirty="0" smtClean="0"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药物</a:t>
                      </a:r>
                      <a:r>
                        <a:rPr lang="en-US" altLang="zh-CN" sz="1600" b="1" dirty="0" smtClean="0"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/</a:t>
                      </a:r>
                      <a:r>
                        <a:rPr lang="zh-CN" altLang="en-US" sz="1600" b="1" dirty="0" smtClean="0"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器械名称</a:t>
                      </a:r>
                      <a:endParaRPr lang="zh-CN" altLang="en-US" sz="1600" b="1" dirty="0"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</a:pPr>
                      <a:endParaRPr lang="zh-CN" altLang="en-US" sz="1600" b="0" kern="1200" dirty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600" b="1" kern="1200" dirty="0" smtClean="0">
                          <a:solidFill>
                            <a:schemeClr val="dk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剂型</a:t>
                      </a:r>
                      <a:endParaRPr lang="zh-CN" altLang="en-US" sz="1600" b="1" kern="1200" dirty="0" smtClean="0">
                        <a:solidFill>
                          <a:schemeClr val="dk1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</a:pPr>
                      <a:endParaRPr lang="zh-CN" altLang="en-US" sz="1600" b="0" kern="1200" dirty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19735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zh-CN" altLang="en-US" sz="1600" b="1" kern="1200" dirty="0" smtClean="0">
                          <a:solidFill>
                            <a:schemeClr val="dk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申办方</a:t>
                      </a:r>
                      <a:endParaRPr lang="zh-CN" altLang="en-US" sz="1600" b="1" kern="1200" dirty="0" smtClean="0">
                        <a:solidFill>
                          <a:schemeClr val="dk1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</a:pPr>
                      <a:endParaRPr lang="zh-CN" altLang="en-US" sz="1600" b="0" kern="1200" dirty="0" smtClean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en-US" altLang="zh-CN" sz="1600" b="1" kern="1200" dirty="0" smtClean="0">
                          <a:solidFill>
                            <a:schemeClr val="dk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CRO</a:t>
                      </a:r>
                      <a:r>
                        <a:rPr lang="zh-CN" altLang="en-US" sz="1600" b="1" kern="1200" dirty="0" smtClean="0">
                          <a:solidFill>
                            <a:schemeClr val="dk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公司</a:t>
                      </a:r>
                      <a:endParaRPr lang="zh-CN" altLang="en-US" sz="1600" b="1" kern="1200" dirty="0" smtClean="0">
                        <a:solidFill>
                          <a:schemeClr val="dk1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</a:pPr>
                      <a:endParaRPr lang="zh-CN" altLang="en-US" sz="1600" b="0" kern="1200" dirty="0" smtClean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19735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zh-CN" altLang="en-US" sz="1600" b="1" kern="1200" dirty="0" smtClean="0">
                          <a:solidFill>
                            <a:schemeClr val="dk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经费来源</a:t>
                      </a:r>
                      <a:endParaRPr lang="zh-CN" altLang="en-US" sz="1600" b="1" kern="1200" dirty="0" smtClean="0">
                        <a:solidFill>
                          <a:schemeClr val="dk1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</a:pPr>
                      <a:endParaRPr lang="zh-CN" altLang="en-US" sz="1600" b="0" kern="1200" dirty="0" smtClean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cPr/>
                </a:tc>
                <a:tc hMerge="1">
                  <a:tcPr/>
                </a:tc>
              </a:tr>
              <a:tr h="419735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zh-CN" altLang="en-US" sz="1600" b="1" kern="1200" dirty="0" smtClean="0">
                          <a:solidFill>
                            <a:schemeClr val="dk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承担角色</a:t>
                      </a:r>
                      <a:endParaRPr lang="zh-CN" altLang="en-US" sz="1600" b="1" kern="1200" dirty="0" smtClean="0">
                        <a:solidFill>
                          <a:schemeClr val="dk1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</a:pPr>
                      <a:endParaRPr lang="zh-CN" altLang="en-US" sz="1600" b="0" kern="1200" dirty="0" smtClean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1973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600" b="1" kern="1200" dirty="0" smtClean="0">
                          <a:solidFill>
                            <a:schemeClr val="dk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组长单位</a:t>
                      </a:r>
                      <a:endParaRPr lang="zh-CN" altLang="en-US" sz="1600" b="1" kern="1200" dirty="0" smtClean="0">
                        <a:solidFill>
                          <a:schemeClr val="dk1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</a:pPr>
                      <a:endParaRPr lang="zh-CN" altLang="en-US" sz="1600" b="0" kern="1200" dirty="0" smtClean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zh-CN" altLang="en-US" sz="1600" b="1" kern="1200" dirty="0" smtClean="0">
                          <a:solidFill>
                            <a:schemeClr val="dk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是否已批准</a:t>
                      </a:r>
                      <a:endParaRPr lang="zh-CN" altLang="en-US" sz="1600" b="1" kern="1200" dirty="0" smtClean="0">
                        <a:solidFill>
                          <a:schemeClr val="dk1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</a:pPr>
                      <a:endParaRPr lang="zh-CN" altLang="en-US" sz="1600" b="0" kern="1200" dirty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1973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600" b="1" kern="1200" dirty="0" smtClean="0">
                          <a:solidFill>
                            <a:schemeClr val="dk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参与单位</a:t>
                      </a:r>
                      <a:endParaRPr lang="zh-CN" altLang="en-US" sz="1600" b="1" kern="1200" dirty="0" smtClean="0">
                        <a:solidFill>
                          <a:schemeClr val="dk1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</a:pPr>
                      <a:endParaRPr lang="zh-CN" altLang="en-US" sz="1600" b="0" kern="1200" dirty="0" smtClean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cxnSp>
        <p:nvCxnSpPr>
          <p:cNvPr id="6196" name="AutoShape 5"/>
          <p:cNvCxnSpPr/>
          <p:nvPr/>
        </p:nvCxnSpPr>
        <p:spPr>
          <a:xfrm>
            <a:off x="1447800" y="914400"/>
            <a:ext cx="6705600" cy="0"/>
          </a:xfrm>
          <a:prstGeom prst="straightConnector1">
            <a:avLst/>
          </a:prstGeom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6197" name="图片 15" descr="未标题-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553200"/>
            <a:ext cx="9144000" cy="3048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7" name="灯片编号占位符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 wrap="square" lIns="91440" tIns="45720" rIns="91440" bIns="45720" anchor="t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en-US" altLang="zh-CN" sz="1400" dirty="0"/>
            </a:fld>
            <a:endParaRPr lang="en-US" altLang="zh-CN" sz="1400" dirty="0"/>
          </a:p>
        </p:txBody>
      </p:sp>
      <p:sp>
        <p:nvSpPr>
          <p:cNvPr id="24578" name="标题 1"/>
          <p:cNvSpPr txBox="1"/>
          <p:nvPr/>
        </p:nvSpPr>
        <p:spPr>
          <a:xfrm>
            <a:off x="381000" y="304800"/>
            <a:ext cx="8763000" cy="6096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>
              <a:buSzTx/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 监察和稽查计划</a:t>
            </a:r>
            <a:endParaRPr lang="zh-CN" altLang="en-US" sz="24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579" name="矩形 10"/>
          <p:cNvSpPr/>
          <p:nvPr/>
        </p:nvSpPr>
        <p:spPr>
          <a:xfrm>
            <a:off x="990600" y="1447800"/>
            <a:ext cx="7620000" cy="36988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DSMP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或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DSMB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（独立的数据与安全监察委员会）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580" name="TextBox 13"/>
          <p:cNvSpPr txBox="1"/>
          <p:nvPr/>
        </p:nvSpPr>
        <p:spPr>
          <a:xfrm>
            <a:off x="1066800" y="2024063"/>
            <a:ext cx="7696200" cy="33813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1600" dirty="0">
                <a:latin typeface="Arial" panose="020B0604020202020204" pitchFamily="34" charset="0"/>
              </a:rPr>
              <a:t>在此处填写</a:t>
            </a:r>
            <a:endParaRPr lang="zh-CN" altLang="en-US" sz="1600" dirty="0">
              <a:latin typeface="Arial" panose="020B0604020202020204" pitchFamily="34" charset="0"/>
            </a:endParaRPr>
          </a:p>
        </p:txBody>
      </p:sp>
      <p:pic>
        <p:nvPicPr>
          <p:cNvPr id="24581" name="图片 10" descr="未标题-1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6553200"/>
            <a:ext cx="9144000" cy="304800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24582" name="AutoShape 5"/>
          <p:cNvCxnSpPr/>
          <p:nvPr/>
        </p:nvCxnSpPr>
        <p:spPr>
          <a:xfrm>
            <a:off x="1447800" y="914400"/>
            <a:ext cx="6705600" cy="0"/>
          </a:xfrm>
          <a:prstGeom prst="straightConnector1">
            <a:avLst/>
          </a:prstGeom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1" name="灯片编号占位符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 wrap="square" lIns="91440" tIns="45720" rIns="91440" bIns="45720" anchor="t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en-US" altLang="zh-CN" sz="1400" dirty="0"/>
            </a:fld>
            <a:endParaRPr lang="en-US" altLang="zh-CN" sz="1400" dirty="0"/>
          </a:p>
        </p:txBody>
      </p:sp>
      <p:sp>
        <p:nvSpPr>
          <p:cNvPr id="25602" name="标题 1"/>
          <p:cNvSpPr txBox="1"/>
          <p:nvPr/>
        </p:nvSpPr>
        <p:spPr>
          <a:xfrm>
            <a:off x="381000" y="304800"/>
            <a:ext cx="8763000" cy="6096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>
              <a:buSzTx/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 研究成果及表现形式</a:t>
            </a:r>
            <a:endParaRPr lang="zh-CN" altLang="en-US" sz="24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603" name="TextBox 12"/>
          <p:cNvSpPr txBox="1"/>
          <p:nvPr/>
        </p:nvSpPr>
        <p:spPr>
          <a:xfrm>
            <a:off x="762000" y="1676400"/>
            <a:ext cx="7696200" cy="33813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1600" dirty="0">
                <a:latin typeface="Arial" panose="020B0604020202020204" pitchFamily="34" charset="0"/>
              </a:rPr>
              <a:t>在此处填写</a:t>
            </a:r>
            <a:endParaRPr lang="zh-CN" altLang="en-US" sz="1600" dirty="0">
              <a:latin typeface="Arial" panose="020B0604020202020204" pitchFamily="34" charset="0"/>
            </a:endParaRPr>
          </a:p>
        </p:txBody>
      </p:sp>
      <p:pic>
        <p:nvPicPr>
          <p:cNvPr id="25604" name="图片 10" descr="未标题-1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6553200"/>
            <a:ext cx="9144000" cy="304800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25605" name="AutoShape 5"/>
          <p:cNvCxnSpPr/>
          <p:nvPr/>
        </p:nvCxnSpPr>
        <p:spPr>
          <a:xfrm>
            <a:off x="1447800" y="914400"/>
            <a:ext cx="6705600" cy="0"/>
          </a:xfrm>
          <a:prstGeom prst="straightConnector1">
            <a:avLst/>
          </a:prstGeom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5" name="灯片编号占位符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 wrap="square" lIns="91440" tIns="45720" rIns="91440" bIns="45720" anchor="t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en-US" altLang="zh-CN" sz="1400" dirty="0"/>
            </a:fld>
            <a:endParaRPr lang="en-US" altLang="zh-CN" sz="1400" dirty="0"/>
          </a:p>
        </p:txBody>
      </p:sp>
      <p:sp>
        <p:nvSpPr>
          <p:cNvPr id="26626" name="标题 1"/>
          <p:cNvSpPr txBox="1"/>
          <p:nvPr/>
        </p:nvSpPr>
        <p:spPr>
          <a:xfrm>
            <a:off x="0" y="2819400"/>
            <a:ext cx="9144000" cy="147002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algn="ctr">
              <a:lnSpc>
                <a:spcPct val="200000"/>
              </a:lnSpc>
              <a:buSzTx/>
            </a:pPr>
            <a:r>
              <a:rPr lang="zh-CN" altLang="en-US" sz="3200" b="1" dirty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望各位专家提出宝贵意见，谢谢！</a:t>
            </a:r>
            <a:endParaRPr lang="en-US" altLang="zh-CN" sz="3200" b="1" dirty="0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200000"/>
              </a:lnSpc>
              <a:buSzTx/>
            </a:pPr>
            <a:r>
              <a:rPr lang="en-US" altLang="zh-CN" sz="2400" b="1" dirty="0">
                <a:solidFill>
                  <a:schemeClr val="tx2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Thanks for experts advice</a:t>
            </a:r>
            <a:r>
              <a:rPr lang="zh-CN" altLang="en-US" sz="2400" b="1" dirty="0">
                <a:solidFill>
                  <a:schemeClr val="tx2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！</a:t>
            </a:r>
            <a:r>
              <a:rPr lang="en-US" altLang="zh-CN" sz="2400" b="1" dirty="0">
                <a:solidFill>
                  <a:schemeClr val="tx2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</a:t>
            </a:r>
            <a:endParaRPr lang="zh-CN" altLang="en-US" sz="2400" b="1" dirty="0">
              <a:solidFill>
                <a:schemeClr val="tx2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pic>
        <p:nvPicPr>
          <p:cNvPr id="26627" name="图片 15" descr="未标题-1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6553200"/>
            <a:ext cx="9144000" cy="3048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49" name="文本框 99"/>
          <p:cNvSpPr txBox="1"/>
          <p:nvPr/>
        </p:nvSpPr>
        <p:spPr>
          <a:xfrm>
            <a:off x="155575" y="1109663"/>
            <a:ext cx="8832850" cy="332295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ct val="150000"/>
              </a:lnSpc>
            </a:pPr>
            <a:r>
              <a:rPr lang="en-US" altLang="zh-CN" sz="2000">
                <a:latin typeface="Arial" panose="020B0604020202020204" pitchFamily="34" charset="0"/>
              </a:rPr>
              <a:t>PPT</a:t>
            </a:r>
            <a:r>
              <a:rPr lang="zh-CN" altLang="en-US" sz="2000">
                <a:latin typeface="Arial" panose="020B0604020202020204" pitchFamily="34" charset="0"/>
              </a:rPr>
              <a:t>汇报</a:t>
            </a:r>
            <a:r>
              <a:rPr lang="zh-CN" altLang="zh-CN" sz="2000">
                <a:latin typeface="Arial" panose="020B0604020202020204" pitchFamily="34" charset="0"/>
              </a:rPr>
              <a:t>要求：</a:t>
            </a:r>
            <a:endParaRPr lang="zh-CN" altLang="zh-CN" sz="2000"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000">
                <a:latin typeface="Arial" panose="020B0604020202020204" pitchFamily="34" charset="0"/>
              </a:rPr>
              <a:t>1.</a:t>
            </a:r>
            <a:r>
              <a:rPr lang="zh-CN" altLang="zh-CN" sz="2000">
                <a:latin typeface="Arial" panose="020B0604020202020204" pitchFamily="34" charset="0"/>
              </a:rPr>
              <a:t>会议审查时研究者汇报幻灯片（会议前发至伦理邮箱syylunli@163.com）；</a:t>
            </a:r>
            <a:endParaRPr lang="zh-CN" altLang="zh-CN" sz="2000"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000">
                <a:latin typeface="Arial" panose="020B0604020202020204" pitchFamily="34" charset="0"/>
              </a:rPr>
              <a:t>2</a:t>
            </a:r>
            <a:r>
              <a:rPr lang="zh-CN" altLang="zh-CN" sz="2000">
                <a:latin typeface="Arial" panose="020B0604020202020204" pitchFamily="34" charset="0"/>
              </a:rPr>
              <a:t>．幻灯片时长约为5min；</a:t>
            </a:r>
            <a:endParaRPr lang="zh-CN" altLang="zh-CN" sz="2000"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000">
                <a:latin typeface="Arial" panose="020B0604020202020204" pitchFamily="34" charset="0"/>
              </a:rPr>
              <a:t>3.</a:t>
            </a:r>
            <a:r>
              <a:rPr lang="zh-CN" altLang="en-US" sz="2000">
                <a:latin typeface="Arial" panose="020B0604020202020204" pitchFamily="34" charset="0"/>
              </a:rPr>
              <a:t>请安排项目 PI 进行答辩汇报，如因特殊情况 PI 无法到场，可委托 Sub-I 到场答 辩汇报，汇报人需提前 15min 到场等候答辩通知。</a:t>
            </a:r>
            <a:endParaRPr lang="zh-CN" altLang="en-US" sz="2000"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000">
                <a:latin typeface="Arial" panose="020B0604020202020204" pitchFamily="34" charset="0"/>
              </a:rPr>
              <a:t>4.</a:t>
            </a:r>
            <a:r>
              <a:rPr lang="zh-CN" altLang="en-US" sz="2000">
                <a:latin typeface="Arial" panose="020B0604020202020204" pitchFamily="34" charset="0"/>
              </a:rPr>
              <a:t>请按顺序一一回答伦理委员会专家的提问，如无法回答，可请项目组成员或申办方参与回答。</a:t>
            </a:r>
            <a:endParaRPr lang="zh-CN" altLang="en-US" sz="20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69" name="灯片编号占位符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 wrap="square" lIns="91440" tIns="45720" rIns="91440" bIns="45720" anchor="t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en-US" altLang="zh-CN" sz="1400" dirty="0"/>
            </a:fld>
            <a:endParaRPr lang="en-US" altLang="zh-CN" sz="1400" dirty="0"/>
          </a:p>
        </p:txBody>
      </p:sp>
      <p:sp>
        <p:nvSpPr>
          <p:cNvPr id="7170" name="标题 1"/>
          <p:cNvSpPr txBox="1"/>
          <p:nvPr/>
        </p:nvSpPr>
        <p:spPr>
          <a:xfrm>
            <a:off x="304800" y="304800"/>
            <a:ext cx="9144000" cy="6096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>
              <a:buSzTx/>
            </a:pPr>
            <a:r>
              <a:rPr lang="zh-CN" altLang="en-US" sz="24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研究团队</a:t>
            </a:r>
            <a:endParaRPr lang="zh-CN" altLang="en-US" sz="24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10" name="表格 9"/>
          <p:cNvGraphicFramePr>
            <a:graphicFrameLocks noGrp="1"/>
          </p:cNvGraphicFramePr>
          <p:nvPr/>
        </p:nvGraphicFramePr>
        <p:xfrm>
          <a:off x="533400" y="1524000"/>
          <a:ext cx="8077200" cy="4846638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1600199"/>
                <a:gridCol w="1642799"/>
                <a:gridCol w="1611400"/>
                <a:gridCol w="1611400"/>
                <a:gridCol w="1611400"/>
              </a:tblGrid>
              <a:tr h="409612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 altLang="zh-CN" sz="1600" b="1" dirty="0" smtClean="0"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PI</a:t>
                      </a:r>
                      <a:r>
                        <a:rPr lang="zh-CN" altLang="en-US" sz="1600" b="1" dirty="0" smtClean="0"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在研项目数量</a:t>
                      </a:r>
                      <a:endParaRPr lang="zh-CN" altLang="en-US" sz="1600" b="1" dirty="0"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lang="zh-CN" altLang="en-US" sz="16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09612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 altLang="zh-CN" sz="1600" b="1" dirty="0" smtClean="0"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PI</a:t>
                      </a:r>
                      <a:r>
                        <a:rPr lang="zh-CN" altLang="en-US" sz="1600" b="1" dirty="0" smtClean="0"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利益冲突申明</a:t>
                      </a:r>
                      <a:endParaRPr lang="zh-CN" altLang="en-US" sz="1600" b="1" dirty="0"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CN" altLang="en-US" sz="1600" b="0" kern="1200" dirty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</a:tr>
              <a:tr h="409612">
                <a:tc gridSpan="5"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endParaRPr lang="zh-CN" altLang="en-US" sz="1600" b="1" dirty="0"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cPr/>
                </a:tc>
                <a:tc hMerge="1"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09612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zh-CN" altLang="en-US" sz="1600" b="1" dirty="0" smtClean="0"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姓名</a:t>
                      </a:r>
                      <a:endParaRPr lang="zh-CN" altLang="en-US" sz="1600" b="1" dirty="0"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zh-CN" altLang="en-US" sz="1600" b="1" dirty="0" smtClean="0"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科室</a:t>
                      </a:r>
                      <a:endParaRPr lang="zh-CN" altLang="en-US" sz="1600" b="1" dirty="0"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600" b="1" dirty="0" smtClean="0"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职称</a:t>
                      </a:r>
                      <a:endParaRPr lang="zh-CN" altLang="en-US" sz="1600" b="1" dirty="0" smtClean="0"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600" b="1" dirty="0" smtClean="0"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负责事项</a:t>
                      </a:r>
                      <a:endParaRPr lang="zh-CN" altLang="en-US" sz="1600" b="1" dirty="0" smtClean="0"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600" b="1" dirty="0" smtClean="0"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GCP</a:t>
                      </a:r>
                      <a:r>
                        <a:rPr lang="zh-CN" altLang="en-US" sz="1600" b="1" dirty="0" smtClean="0"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证书时间</a:t>
                      </a:r>
                      <a:endParaRPr lang="zh-CN" altLang="en-US" sz="1600" b="1" dirty="0" smtClean="0"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21175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</a:pPr>
                      <a:endParaRPr lang="zh-CN" altLang="en-US" sz="1600" b="0" kern="1200" dirty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</a:pPr>
                      <a:endParaRPr lang="zh-CN" altLang="en-US" sz="1600" b="0" kern="1200" dirty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1600" b="0" kern="1200" dirty="0" smtClean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1600" b="0" kern="1200" dirty="0" smtClean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1600" b="0" kern="1200" dirty="0" smtClean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21175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</a:pPr>
                      <a:endParaRPr lang="zh-CN" altLang="en-US" sz="1600" b="0" kern="1200" dirty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</a:pPr>
                      <a:endParaRPr lang="zh-CN" altLang="en-US" sz="1600" b="0" kern="1200" dirty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1600" b="0" kern="1200" dirty="0" smtClean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1600" b="0" kern="1200" dirty="0" smtClean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1600" b="0" kern="1200" dirty="0" smtClean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21175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</a:pPr>
                      <a:endParaRPr lang="zh-CN" altLang="en-US" sz="1600" b="0" kern="1200" dirty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</a:pPr>
                      <a:endParaRPr lang="zh-CN" altLang="en-US" sz="1600" b="0" kern="1200" dirty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1600" b="0" kern="1200" dirty="0" smtClean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1600" b="0" kern="1200" dirty="0" smtClean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1600" b="0" kern="1200" dirty="0" smtClean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21175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</a:pPr>
                      <a:endParaRPr lang="zh-CN" altLang="en-US" sz="1600" b="0" kern="1200" dirty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</a:pPr>
                      <a:endParaRPr lang="zh-CN" altLang="en-US" sz="1600" b="0" kern="1200" dirty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1600" b="0" kern="1200" dirty="0" smtClean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1600" b="0" kern="1200" dirty="0" smtClean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1600" b="0" kern="1200" dirty="0" smtClean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21175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</a:pPr>
                      <a:endParaRPr lang="zh-CN" altLang="en-US" sz="1600" b="0" kern="1200" dirty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</a:pPr>
                      <a:endParaRPr lang="zh-CN" altLang="en-US" sz="1600" b="0" kern="1200" dirty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1600" b="0" kern="1200" dirty="0" smtClean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1600" b="0" kern="1200" dirty="0" smtClean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1600" b="0" kern="1200" dirty="0" smtClean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cxnSp>
        <p:nvCxnSpPr>
          <p:cNvPr id="7228" name="AutoShape 5"/>
          <p:cNvCxnSpPr/>
          <p:nvPr/>
        </p:nvCxnSpPr>
        <p:spPr>
          <a:xfrm>
            <a:off x="1447800" y="914400"/>
            <a:ext cx="6705600" cy="0"/>
          </a:xfrm>
          <a:prstGeom prst="straightConnector1">
            <a:avLst/>
          </a:prstGeom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7229" name="图片 13" descr="未标题-1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6553200"/>
            <a:ext cx="9144000" cy="3048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3" name="灯片编号占位符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 wrap="square" lIns="91440" tIns="45720" rIns="91440" bIns="45720" anchor="t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en-US" altLang="zh-CN" sz="1400" dirty="0"/>
            </a:fld>
            <a:endParaRPr lang="en-US" altLang="zh-CN" sz="1400" dirty="0"/>
          </a:p>
        </p:txBody>
      </p:sp>
      <p:sp>
        <p:nvSpPr>
          <p:cNvPr id="8194" name="标题 1"/>
          <p:cNvSpPr txBox="1"/>
          <p:nvPr/>
        </p:nvSpPr>
        <p:spPr>
          <a:xfrm>
            <a:off x="304800" y="304800"/>
            <a:ext cx="9144000" cy="6096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>
              <a:buSzTx/>
            </a:pPr>
            <a:r>
              <a:rPr lang="zh-CN" altLang="en-US" sz="24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研究开展的临床意义</a:t>
            </a:r>
            <a:endParaRPr lang="zh-CN" altLang="en-US" sz="24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195" name="AutoShape 5"/>
          <p:cNvCxnSpPr/>
          <p:nvPr/>
        </p:nvCxnSpPr>
        <p:spPr>
          <a:xfrm>
            <a:off x="1447800" y="914400"/>
            <a:ext cx="6705600" cy="0"/>
          </a:xfrm>
          <a:prstGeom prst="straightConnector1">
            <a:avLst/>
          </a:prstGeom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8196" name="图片 13" descr="未标题-1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6553200"/>
            <a:ext cx="9144000" cy="304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197" name="TextBox 14"/>
          <p:cNvSpPr txBox="1"/>
          <p:nvPr/>
        </p:nvSpPr>
        <p:spPr>
          <a:xfrm>
            <a:off x="762000" y="1676400"/>
            <a:ext cx="7696200" cy="33813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1600" dirty="0">
                <a:latin typeface="Arial" panose="020B0604020202020204" pitchFamily="34" charset="0"/>
              </a:rPr>
              <a:t>在此处填写</a:t>
            </a:r>
            <a:endParaRPr lang="zh-CN" altLang="en-US" sz="16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7" name="灯片编号占位符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 wrap="square" lIns="91440" tIns="45720" rIns="91440" bIns="45720" anchor="t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en-US" altLang="zh-CN" sz="1400" dirty="0"/>
            </a:fld>
            <a:endParaRPr lang="en-US" altLang="zh-CN" sz="1400" dirty="0"/>
          </a:p>
        </p:txBody>
      </p:sp>
      <p:sp>
        <p:nvSpPr>
          <p:cNvPr id="13" name="标题 1"/>
          <p:cNvSpPr txBox="1"/>
          <p:nvPr/>
        </p:nvSpPr>
        <p:spPr bwMode="auto">
          <a:xfrm>
            <a:off x="0" y="2819400"/>
            <a:ext cx="9144000" cy="14700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/>
          <a:lstStyle/>
          <a:p>
            <a:pPr marR="0" algn="ctr" defTabSz="914400">
              <a:buClrTx/>
              <a:buSzTx/>
              <a:buFontTx/>
              <a:defRPr/>
            </a:pPr>
            <a:r>
              <a:rPr kumimoji="0" lang="zh-CN" altLang="en-US" sz="3600" b="1" kern="0" cap="none" spc="0" normalizeH="0" baseline="0" noProof="0" dirty="0">
                <a:solidFill>
                  <a:schemeClr val="tx2"/>
                </a:solidFill>
                <a:effectLst>
                  <a:reflection blurRad="6350" stA="50000" endA="300" endPos="50000" dist="60007" dir="5400000" sy="-100000" algn="bl" rotWithShape="0"/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方案介绍</a:t>
            </a:r>
            <a:endParaRPr kumimoji="0" lang="zh-CN" altLang="en-US" sz="3600" b="1" kern="0" cap="none" spc="0" normalizeH="0" baseline="0" noProof="0" dirty="0">
              <a:solidFill>
                <a:schemeClr val="tx2"/>
              </a:solidFill>
              <a:effectLst>
                <a:reflection blurRad="6350" stA="50000" endA="300" endPos="50000" dist="60007" dir="5400000" sy="-100000" algn="bl" rotWithShape="0"/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pic>
        <p:nvPicPr>
          <p:cNvPr id="9219" name="图片 10" descr="未标题-1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6553200"/>
            <a:ext cx="9144000" cy="3048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1" name="灯片编号占位符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 wrap="square" lIns="91440" tIns="45720" rIns="91440" bIns="45720" anchor="t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en-US" altLang="zh-CN" sz="1400" dirty="0"/>
            </a:fld>
            <a:endParaRPr lang="en-US" altLang="zh-CN" sz="1400" dirty="0"/>
          </a:p>
        </p:txBody>
      </p:sp>
      <p:sp>
        <p:nvSpPr>
          <p:cNvPr id="10242" name="标题 1"/>
          <p:cNvSpPr txBox="1"/>
          <p:nvPr/>
        </p:nvSpPr>
        <p:spPr>
          <a:xfrm>
            <a:off x="0" y="304800"/>
            <a:ext cx="9144000" cy="6096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>
              <a:buSzTx/>
            </a:pPr>
            <a:r>
              <a:rPr lang="zh-CN" altLang="en-US" sz="24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研究背景</a:t>
            </a:r>
            <a:endParaRPr lang="zh-CN" altLang="en-US" sz="24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12" name="表格 11"/>
          <p:cNvGraphicFramePr>
            <a:graphicFrameLocks noGrp="1"/>
          </p:cNvGraphicFramePr>
          <p:nvPr/>
        </p:nvGraphicFramePr>
        <p:xfrm>
          <a:off x="609600" y="1371600"/>
          <a:ext cx="8001000" cy="457200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8001000"/>
              </a:tblGrid>
              <a:tr h="4572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1" lang="zh-CN" altLang="en-US" sz="1600" b="1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研究前期的动物实验及文献基础</a:t>
                      </a:r>
                      <a:endParaRPr kumimoji="1" lang="zh-CN" altLang="en-US" sz="1600" b="1" dirty="0" smtClean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24790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endParaRPr lang="en-US" altLang="zh-CN" sz="1600" b="0" dirty="0" smtClean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  <a:p>
                      <a:pPr algn="l">
                        <a:lnSpc>
                          <a:spcPct val="150000"/>
                        </a:lnSpc>
                      </a:pPr>
                      <a:endParaRPr lang="en-US" altLang="zh-CN" sz="1600" b="1" dirty="0" smtClean="0"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  <a:p>
                      <a:pPr algn="l">
                        <a:lnSpc>
                          <a:spcPct val="150000"/>
                        </a:lnSpc>
                      </a:pPr>
                      <a:endParaRPr lang="en-US" altLang="zh-CN" sz="1600" b="1" dirty="0" smtClean="0"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  <a:p>
                      <a:pPr algn="l">
                        <a:lnSpc>
                          <a:spcPct val="150000"/>
                        </a:lnSpc>
                      </a:pPr>
                      <a:endParaRPr lang="en-US" altLang="zh-CN" sz="1600" b="1" dirty="0" smtClean="0"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  <a:p>
                      <a:pPr algn="l">
                        <a:lnSpc>
                          <a:spcPct val="150000"/>
                        </a:lnSpc>
                      </a:pPr>
                      <a:endParaRPr lang="en-US" altLang="zh-CN" sz="1600" b="1" dirty="0" smtClean="0"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  <a:p>
                      <a:pPr algn="l">
                        <a:lnSpc>
                          <a:spcPct val="150000"/>
                        </a:lnSpc>
                      </a:pPr>
                      <a:endParaRPr lang="en-US" altLang="zh-CN" sz="1600" b="1" dirty="0" smtClean="0"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  <a:p>
                      <a:pPr algn="l">
                        <a:lnSpc>
                          <a:spcPct val="150000"/>
                        </a:lnSpc>
                      </a:pPr>
                      <a:endParaRPr lang="en-US" altLang="zh-CN" sz="1600" b="1" dirty="0" smtClean="0"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  <a:p>
                      <a:pPr algn="l">
                        <a:lnSpc>
                          <a:spcPct val="150000"/>
                        </a:lnSpc>
                      </a:pPr>
                      <a:endParaRPr lang="en-US" altLang="zh-CN" sz="1600" b="1" dirty="0" smtClean="0"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  <a:p>
                      <a:pPr algn="l">
                        <a:lnSpc>
                          <a:spcPct val="150000"/>
                        </a:lnSpc>
                      </a:pPr>
                      <a:endParaRPr lang="en-US" altLang="zh-CN" sz="1600" b="1" dirty="0" smtClean="0"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  <a:p>
                      <a:pPr algn="l">
                        <a:lnSpc>
                          <a:spcPct val="150000"/>
                        </a:lnSpc>
                      </a:pPr>
                      <a:endParaRPr lang="en-US" altLang="zh-CN" sz="1600" b="1" dirty="0" smtClean="0"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  <a:p>
                      <a:pPr algn="l">
                        <a:lnSpc>
                          <a:spcPct val="150000"/>
                        </a:lnSpc>
                      </a:pPr>
                      <a:endParaRPr lang="zh-CN" altLang="en-US" sz="1600" b="1" dirty="0"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cxnSp>
        <p:nvCxnSpPr>
          <p:cNvPr id="10251" name="AutoShape 5"/>
          <p:cNvCxnSpPr/>
          <p:nvPr/>
        </p:nvCxnSpPr>
        <p:spPr>
          <a:xfrm>
            <a:off x="1447800" y="914400"/>
            <a:ext cx="6705600" cy="0"/>
          </a:xfrm>
          <a:prstGeom prst="straightConnector1">
            <a:avLst/>
          </a:prstGeom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0252" name="图片 13" descr="未标题-1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6553200"/>
            <a:ext cx="9144000" cy="3048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5" name="灯片编号占位符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 wrap="square" lIns="91440" tIns="45720" rIns="91440" bIns="45720" anchor="t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en-US" altLang="zh-CN" sz="1400" dirty="0"/>
            </a:fld>
            <a:endParaRPr lang="en-US" altLang="zh-CN" sz="1400" dirty="0"/>
          </a:p>
        </p:txBody>
      </p:sp>
      <p:sp>
        <p:nvSpPr>
          <p:cNvPr id="11266" name="标题 1"/>
          <p:cNvSpPr txBox="1"/>
          <p:nvPr/>
        </p:nvSpPr>
        <p:spPr>
          <a:xfrm>
            <a:off x="304800" y="304800"/>
            <a:ext cx="8839200" cy="6096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>
              <a:buSzTx/>
            </a:pPr>
            <a:r>
              <a:rPr lang="zh-CN" altLang="en-US" sz="24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研究内容</a:t>
            </a:r>
            <a:endParaRPr lang="zh-CN" altLang="en-US" sz="24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12" name="表格 11"/>
          <p:cNvGraphicFramePr>
            <a:graphicFrameLocks noGrp="1"/>
          </p:cNvGraphicFramePr>
          <p:nvPr/>
        </p:nvGraphicFramePr>
        <p:xfrm>
          <a:off x="609600" y="1524000"/>
          <a:ext cx="7848600" cy="3932238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1295400"/>
                <a:gridCol w="2514600"/>
                <a:gridCol w="2438400"/>
                <a:gridCol w="1600200"/>
              </a:tblGrid>
              <a:tr h="82302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600" b="1" kern="1200" dirty="0" smtClean="0">
                          <a:solidFill>
                            <a:schemeClr val="dk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研究目的</a:t>
                      </a:r>
                      <a:endParaRPr lang="zh-CN" altLang="en-US" sz="1600" b="1" kern="1200" dirty="0" smtClean="0">
                        <a:solidFill>
                          <a:schemeClr val="dk1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  <a:cs typeface="+mn-cs"/>
                      </a:endParaRPr>
                    </a:p>
                  </a:txBody>
                  <a:tcPr marT="45724" marB="4572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endParaRPr lang="en-US" altLang="zh-CN" sz="1600" b="0" kern="1200" dirty="0" smtClean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  <a:p>
                      <a:pPr algn="l">
                        <a:lnSpc>
                          <a:spcPct val="150000"/>
                        </a:lnSpc>
                      </a:pPr>
                      <a:endParaRPr lang="en-US" altLang="zh-CN" sz="1600" b="1" kern="1200" dirty="0" smtClean="0">
                        <a:solidFill>
                          <a:schemeClr val="dk1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  <a:cs typeface="+mn-cs"/>
                      </a:endParaRPr>
                    </a:p>
                  </a:txBody>
                  <a:tcPr marT="45724" marB="4572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cPr/>
                </a:tc>
              </a:tr>
              <a:tr h="823027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zh-CN" altLang="en-US" sz="1600" b="1" kern="1200" dirty="0" smtClean="0">
                          <a:solidFill>
                            <a:schemeClr val="dk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研究方法</a:t>
                      </a:r>
                      <a:endParaRPr lang="en-US" altLang="zh-CN" sz="1600" b="1" kern="1200" dirty="0" smtClean="0">
                        <a:solidFill>
                          <a:schemeClr val="dk1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  <a:cs typeface="+mn-cs"/>
                      </a:endParaRPr>
                    </a:p>
                  </a:txBody>
                  <a:tcPr marT="45724" marB="4572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</a:pPr>
                      <a:endParaRPr lang="en-US" altLang="zh-CN" sz="1600" b="0" kern="1200" dirty="0" smtClean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</a:pPr>
                      <a:endParaRPr lang="zh-CN" altLang="en-US" sz="1600" b="0" kern="1200" dirty="0" smtClean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T="45724" marB="4572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cPr/>
                </a:tc>
              </a:tr>
              <a:tr h="457237">
                <a:tc gridSpan="4"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zh-CN" altLang="en-US" sz="1600" b="1" kern="1200" dirty="0" smtClean="0">
                          <a:solidFill>
                            <a:schemeClr val="dk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研究内容</a:t>
                      </a:r>
                      <a:endParaRPr lang="en-US" altLang="zh-CN" sz="1600" b="1" kern="1200" dirty="0" smtClean="0">
                        <a:solidFill>
                          <a:schemeClr val="dk1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  <a:cs typeface="+mn-cs"/>
                      </a:endParaRPr>
                    </a:p>
                  </a:txBody>
                  <a:tcPr marT="45724" marB="4572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</a:tr>
              <a:tr h="457237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zh-CN" altLang="en-US" sz="1600" b="1" kern="1200" dirty="0" smtClean="0">
                          <a:solidFill>
                            <a:schemeClr val="dk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试验人群</a:t>
                      </a:r>
                      <a:endParaRPr lang="en-US" altLang="zh-CN" sz="1600" b="1" kern="1200" dirty="0" smtClean="0">
                        <a:solidFill>
                          <a:schemeClr val="dk1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  <a:cs typeface="+mn-cs"/>
                      </a:endParaRPr>
                    </a:p>
                  </a:txBody>
                  <a:tcPr marT="45724" marB="4572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</a:pPr>
                      <a:endParaRPr lang="en-US" altLang="zh-CN" sz="1600" b="0" kern="1200" dirty="0" smtClean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T="45724" marB="4572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600" b="1" kern="1200" dirty="0" smtClean="0">
                          <a:solidFill>
                            <a:schemeClr val="dk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样本量</a:t>
                      </a:r>
                      <a:r>
                        <a:rPr lang="en-US" altLang="zh-CN" sz="1600" b="1" kern="1200" dirty="0" smtClean="0">
                          <a:solidFill>
                            <a:schemeClr val="dk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(</a:t>
                      </a:r>
                      <a:r>
                        <a:rPr lang="zh-CN" altLang="en-US" sz="1600" b="1" kern="1200" dirty="0" smtClean="0">
                          <a:solidFill>
                            <a:schemeClr val="dk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我院数量、总数</a:t>
                      </a:r>
                      <a:r>
                        <a:rPr lang="en-US" altLang="zh-CN" sz="1600" b="1" kern="1200" dirty="0" smtClean="0">
                          <a:solidFill>
                            <a:schemeClr val="dk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  <a:sym typeface="Wingdings" panose="05000000000000000000" pitchFamily="2" charset="2"/>
                        </a:rPr>
                        <a:t>)</a:t>
                      </a:r>
                      <a:r>
                        <a:rPr lang="zh-CN" altLang="en-US" sz="1600" b="1" kern="1200" dirty="0" smtClean="0">
                          <a:solidFill>
                            <a:schemeClr val="dk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              </a:t>
                      </a:r>
                      <a:endParaRPr lang="en-US" altLang="zh-CN" sz="1600" b="1" kern="1200" dirty="0" smtClean="0">
                        <a:solidFill>
                          <a:schemeClr val="dk1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  <a:cs typeface="+mn-cs"/>
                      </a:endParaRPr>
                    </a:p>
                  </a:txBody>
                  <a:tcPr marT="45724" marB="4572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T="45724" marB="4572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7237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zh-CN" altLang="en-US" sz="1600" b="1" kern="1200" dirty="0" smtClean="0">
                          <a:solidFill>
                            <a:schemeClr val="dk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试验分组</a:t>
                      </a:r>
                      <a:endParaRPr lang="en-US" altLang="zh-CN" sz="1600" b="1" kern="1200" dirty="0" smtClean="0">
                        <a:solidFill>
                          <a:schemeClr val="dk1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  <a:cs typeface="+mn-cs"/>
                      </a:endParaRPr>
                    </a:p>
                  </a:txBody>
                  <a:tcPr marT="45724" marB="4572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</a:pPr>
                      <a:endParaRPr lang="en-US" altLang="zh-CN" sz="1600" b="0" kern="1200" dirty="0" smtClean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T="45724" marB="4572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zh-CN" altLang="en-US" sz="1600" b="1" kern="1200" dirty="0" smtClean="0">
                          <a:solidFill>
                            <a:schemeClr val="dk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是否使用安慰剂</a:t>
                      </a:r>
                      <a:endParaRPr lang="en-US" altLang="zh-CN" sz="1600" b="1" kern="1200" dirty="0" smtClean="0">
                        <a:solidFill>
                          <a:schemeClr val="dk1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  <a:cs typeface="+mn-cs"/>
                      </a:endParaRPr>
                    </a:p>
                  </a:txBody>
                  <a:tcPr marT="45724" marB="4572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T="45724" marB="4572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7237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zh-CN" altLang="en-US" sz="1600" b="1" kern="1200" dirty="0" smtClean="0">
                          <a:solidFill>
                            <a:schemeClr val="dk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研究周期</a:t>
                      </a:r>
                      <a:endParaRPr lang="en-US" altLang="zh-CN" sz="1600" b="1" kern="1200" dirty="0" smtClean="0">
                        <a:solidFill>
                          <a:schemeClr val="dk1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  <a:cs typeface="+mn-cs"/>
                      </a:endParaRPr>
                    </a:p>
                  </a:txBody>
                  <a:tcPr marT="45724" marB="4572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</a:pPr>
                      <a:endParaRPr lang="en-US" altLang="zh-CN" sz="1600" b="0" kern="1200" dirty="0" smtClean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T="45724" marB="4572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cPr/>
                </a:tc>
              </a:tr>
              <a:tr h="457237">
                <a:tc gridSpan="3"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zh-CN" altLang="en-US" sz="1600" b="1" kern="1200" dirty="0" smtClean="0">
                          <a:solidFill>
                            <a:schemeClr val="dk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是否涉及人类遗传资源采集、收集、买卖、出口、出境</a:t>
                      </a:r>
                      <a:endParaRPr lang="en-US" altLang="zh-CN" sz="1600" b="1" kern="1200" dirty="0" smtClean="0">
                        <a:solidFill>
                          <a:schemeClr val="dk1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  <a:cs typeface="+mn-cs"/>
                      </a:endParaRPr>
                    </a:p>
                  </a:txBody>
                  <a:tcPr marT="45724" marB="4572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T="45724" marB="4572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11300" name="图片 10" descr="未标题-1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6553200"/>
            <a:ext cx="9144000" cy="304800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11301" name="AutoShape 5"/>
          <p:cNvCxnSpPr/>
          <p:nvPr/>
        </p:nvCxnSpPr>
        <p:spPr>
          <a:xfrm>
            <a:off x="1447800" y="914400"/>
            <a:ext cx="6705600" cy="0"/>
          </a:xfrm>
          <a:prstGeom prst="straightConnector1">
            <a:avLst/>
          </a:prstGeom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89" name="灯片编号占位符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 wrap="square" lIns="91440" tIns="45720" rIns="91440" bIns="45720" anchor="t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en-US" altLang="zh-CN" sz="1400" dirty="0"/>
            </a:fld>
            <a:endParaRPr lang="en-US" altLang="zh-CN" sz="1400" dirty="0"/>
          </a:p>
        </p:txBody>
      </p:sp>
      <p:sp>
        <p:nvSpPr>
          <p:cNvPr id="12290" name="标题 1"/>
          <p:cNvSpPr txBox="1"/>
          <p:nvPr/>
        </p:nvSpPr>
        <p:spPr>
          <a:xfrm>
            <a:off x="381000" y="304800"/>
            <a:ext cx="8763000" cy="6096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>
              <a:buSzTx/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 药物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器械的介绍</a:t>
            </a:r>
            <a:endParaRPr lang="zh-CN" altLang="en-US" sz="24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10" name="表格 9"/>
          <p:cNvGraphicFramePr>
            <a:graphicFrameLocks noGrp="1"/>
          </p:cNvGraphicFramePr>
          <p:nvPr/>
        </p:nvGraphicFramePr>
        <p:xfrm>
          <a:off x="762000" y="1420813"/>
          <a:ext cx="7543800" cy="4522788"/>
        </p:xfrm>
        <a:graphic>
          <a:graphicData uri="http://schemas.openxmlformats.org/drawingml/2006/table">
            <a:tbl>
              <a:tblPr/>
              <a:tblGrid>
                <a:gridCol w="1582738"/>
                <a:gridCol w="2989262"/>
                <a:gridCol w="2971800"/>
              </a:tblGrid>
              <a:tr h="341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endParaRPr kumimoji="0" lang="zh-CN" alt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试验药物</a:t>
                      </a: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/</a:t>
                      </a:r>
                      <a:r>
                        <a:rPr kumimoji="0" lang="zh-CN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器械</a:t>
                      </a:r>
                      <a:endParaRPr kumimoji="0" lang="zh-CN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对照药物</a:t>
                      </a: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/</a:t>
                      </a:r>
                      <a:r>
                        <a:rPr kumimoji="0" lang="zh-CN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器械</a:t>
                      </a:r>
                      <a:endParaRPr kumimoji="0" lang="zh-CN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2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药物</a:t>
                      </a: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/</a:t>
                      </a:r>
                      <a:r>
                        <a:rPr kumimoji="0" lang="zh-CN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器械名称</a:t>
                      </a:r>
                      <a:endParaRPr kumimoji="0" lang="zh-CN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zh-CN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黑体" panose="02010609060101010101" pitchFamily="49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1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有效成份</a:t>
                      </a:r>
                      <a:endParaRPr kumimoji="0" lang="zh-CN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zh-CN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黑体" panose="02010609060101010101" pitchFamily="49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zh-CN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黑体" panose="02010609060101010101" pitchFamily="49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1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生产单位</a:t>
                      </a:r>
                      <a:endParaRPr kumimoji="0" lang="zh-CN" altLang="en-GB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GB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黑体" panose="02010609060101010101" pitchFamily="49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GB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黑体" panose="02010609060101010101" pitchFamily="49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1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生产批号</a:t>
                      </a:r>
                      <a:endParaRPr kumimoji="0" lang="zh-CN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1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规    格</a:t>
                      </a:r>
                      <a:endParaRPr kumimoji="0" lang="zh-CN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1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使用剂量</a:t>
                      </a:r>
                      <a:endParaRPr kumimoji="0" lang="zh-CN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1313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600" b="1" i="1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作用机理</a:t>
                      </a:r>
                      <a:endParaRPr kumimoji="0" lang="zh-CN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适应症</a:t>
                      </a:r>
                      <a:endParaRPr kumimoji="0" lang="zh-CN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98318">
                <a:tc vMerge="1"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2332" name="图片 11" descr="未标题-1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6553200"/>
            <a:ext cx="9144000" cy="304800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12333" name="AutoShape 5"/>
          <p:cNvCxnSpPr/>
          <p:nvPr/>
        </p:nvCxnSpPr>
        <p:spPr>
          <a:xfrm>
            <a:off x="1447800" y="914400"/>
            <a:ext cx="6705600" cy="0"/>
          </a:xfrm>
          <a:prstGeom prst="straightConnector1">
            <a:avLst/>
          </a:prstGeom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3" name="灯片编号占位符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 wrap="square" lIns="91440" tIns="45720" rIns="91440" bIns="45720" anchor="t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en-US" altLang="zh-CN" sz="1400" dirty="0"/>
            </a:fld>
            <a:endParaRPr lang="en-US" altLang="zh-CN" sz="1400" dirty="0"/>
          </a:p>
        </p:txBody>
      </p:sp>
      <p:sp>
        <p:nvSpPr>
          <p:cNvPr id="13314" name="标题 1"/>
          <p:cNvSpPr txBox="1"/>
          <p:nvPr/>
        </p:nvSpPr>
        <p:spPr>
          <a:xfrm>
            <a:off x="381000" y="304800"/>
            <a:ext cx="8763000" cy="6096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>
              <a:buSzTx/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 试验设计</a:t>
            </a:r>
            <a:endParaRPr lang="zh-CN" altLang="en-US" sz="24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315" name="TextBox 14"/>
          <p:cNvSpPr txBox="1"/>
          <p:nvPr/>
        </p:nvSpPr>
        <p:spPr>
          <a:xfrm>
            <a:off x="762000" y="1676400"/>
            <a:ext cx="7696200" cy="33813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1600" dirty="0">
                <a:latin typeface="Arial" panose="020B0604020202020204" pitchFamily="34" charset="0"/>
              </a:rPr>
              <a:t>在此处填写</a:t>
            </a:r>
            <a:endParaRPr lang="zh-CN" altLang="en-US" sz="1600" dirty="0">
              <a:latin typeface="Arial" panose="020B0604020202020204" pitchFamily="34" charset="0"/>
            </a:endParaRPr>
          </a:p>
        </p:txBody>
      </p:sp>
      <p:pic>
        <p:nvPicPr>
          <p:cNvPr id="13316" name="图片 10" descr="未标题-1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6553200"/>
            <a:ext cx="9144000" cy="304800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13317" name="AutoShape 5"/>
          <p:cNvCxnSpPr/>
          <p:nvPr/>
        </p:nvCxnSpPr>
        <p:spPr>
          <a:xfrm>
            <a:off x="1447800" y="914400"/>
            <a:ext cx="6705600" cy="0"/>
          </a:xfrm>
          <a:prstGeom prst="straightConnector1">
            <a:avLst/>
          </a:prstGeom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tags/tag1.xml><?xml version="1.0" encoding="utf-8"?>
<p:tagLst xmlns:p="http://schemas.openxmlformats.org/presentationml/2006/main">
  <p:tag name="TABLE_ENDDRAG_ORIGIN_RECT" val="630*297"/>
  <p:tag name="TABLE_ENDDRAG_RECT" val="54*114*630*297"/>
</p:tagLst>
</file>

<file path=ppt/tags/tag2.xml><?xml version="1.0" encoding="utf-8"?>
<p:tagLst xmlns:p="http://schemas.openxmlformats.org/presentationml/2006/main">
  <p:tag name="commondata" val="eyJoZGlkIjoiYjRjNWRmNGZjOWJlZjU1ZDA2ZjY1ZGRjMzljZjFhZDAifQ=="/>
</p:tagLst>
</file>

<file path=ppt/theme/theme1.xml><?xml version="1.0" encoding="utf-8"?>
<a:theme xmlns:a="http://schemas.openxmlformats.org/drawingml/2006/main" name="Office 主题">
  <a:themeElements>
    <a:clrScheme name="Office 主题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主题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Office 主题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Crayons</Template>
  <TotalTime>0</TotalTime>
  <Words>1450</Words>
  <Application>WPS 演示</Application>
  <PresentationFormat>全屏显示(4:3)</PresentationFormat>
  <Paragraphs>417</Paragraphs>
  <Slides>23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5" baseType="lpstr">
      <vt:lpstr>Arial</vt:lpstr>
      <vt:lpstr>宋体</vt:lpstr>
      <vt:lpstr>Wingdings</vt:lpstr>
      <vt:lpstr>Calibri</vt:lpstr>
      <vt:lpstr>微软雅黑</vt:lpstr>
      <vt:lpstr>Times New Roman</vt:lpstr>
      <vt:lpstr>华文中宋</vt:lpstr>
      <vt:lpstr>黑体</vt:lpstr>
      <vt:lpstr>楷体</vt:lpstr>
      <vt:lpstr>Arial Unicode MS</vt:lpstr>
      <vt:lpstr>Arial Unicode MS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RJIRB</dc:creator>
  <cp:lastModifiedBy>安靖</cp:lastModifiedBy>
  <cp:revision>69</cp:revision>
  <cp:lastPrinted>2018-06-25T00:30:23Z</cp:lastPrinted>
  <dcterms:created xsi:type="dcterms:W3CDTF">2017-01-06T08:23:40Z</dcterms:created>
  <dcterms:modified xsi:type="dcterms:W3CDTF">2024-07-02T03:19:48Z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r8>1</vt:r8>
  </property>
  <property fmtid="{D5CDD505-2E9C-101B-9397-08002B2CF9AE}" pid="3" name="KSOProductBuildVer">
    <vt:lpwstr>2052-12.1.0.16929</vt:lpwstr>
  </property>
  <property fmtid="{D5CDD505-2E9C-101B-9397-08002B2CF9AE}" pid="4" name="ICV">
    <vt:lpwstr>5CE1454DF7AF40A0B866349699A79EE6_12</vt:lpwstr>
  </property>
</Properties>
</file>